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7"/>
  </p:notesMasterIdLst>
  <p:sldIdLst>
    <p:sldId id="2147379635" r:id="rId2"/>
    <p:sldId id="2147379636" r:id="rId3"/>
    <p:sldId id="2147379661" r:id="rId4"/>
    <p:sldId id="2147379655" r:id="rId5"/>
    <p:sldId id="2147379658" r:id="rId6"/>
    <p:sldId id="2147379638" r:id="rId7"/>
    <p:sldId id="2147379644" r:id="rId8"/>
    <p:sldId id="2147379645" r:id="rId9"/>
    <p:sldId id="2147379659" r:id="rId10"/>
    <p:sldId id="2147379660" r:id="rId11"/>
    <p:sldId id="2147379653" r:id="rId12"/>
    <p:sldId id="2147379652" r:id="rId13"/>
    <p:sldId id="2147379662" r:id="rId14"/>
    <p:sldId id="2147379663" r:id="rId15"/>
    <p:sldId id="21473796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4B0"/>
    <a:srgbClr val="DAE3F3"/>
    <a:srgbClr val="D3EAEA"/>
    <a:srgbClr val="D9D9D9"/>
    <a:srgbClr val="FF0000"/>
    <a:srgbClr val="426299"/>
    <a:srgbClr val="4472C4"/>
    <a:srgbClr val="8FAADC"/>
    <a:srgbClr val="93B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026" autoAdjust="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D069B-7BE3-4360-AE56-A01290B524B3}" type="datetimeFigureOut">
              <a:rPr kumimoji="1" lang="ja-JP" altLang="en-US" smtClean="0"/>
              <a:t>2025/10/27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A5EC7-C4AC-46C7-AA73-816EE7653D85}" type="slidenum">
              <a:rPr kumimoji="1" lang="ja-JP" altLang="en-US" smtClean="0"/>
              <a:t>‹#›</a:t>
            </a:fld>
            <a:endParaRPr kumimoji="1" lang="ja-JP" altLang="en-US"/>
          </a:p>
        </p:txBody>
      </p:sp>
    </p:spTree>
    <p:extLst>
      <p:ext uri="{BB962C8B-B14F-4D97-AF65-F5344CB8AC3E}">
        <p14:creationId xmlns:p14="http://schemas.microsoft.com/office/powerpoint/2010/main" val="328282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4A5EC7-C4AC-46C7-AA73-816EE7653D85}" type="slidenum">
              <a:rPr kumimoji="1" lang="ja-JP" altLang="en-US" smtClean="0"/>
              <a:t>6</a:t>
            </a:fld>
            <a:endParaRPr kumimoji="1" lang="ja-JP" altLang="en-US"/>
          </a:p>
        </p:txBody>
      </p:sp>
    </p:spTree>
    <p:extLst>
      <p:ext uri="{BB962C8B-B14F-4D97-AF65-F5344CB8AC3E}">
        <p14:creationId xmlns:p14="http://schemas.microsoft.com/office/powerpoint/2010/main" val="122988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9C36C-5CC7-4F4C-FD27-F6081FAF87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9C8B82-1920-98ED-AD0A-5ECDDA3E0F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AE4F659-8F7D-1860-AADF-FA1F0A115FB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A056411-4B50-AB73-C5B9-D0B88550D8C1}"/>
              </a:ext>
            </a:extLst>
          </p:cNvPr>
          <p:cNvSpPr>
            <a:spLocks noGrp="1"/>
          </p:cNvSpPr>
          <p:nvPr>
            <p:ph type="sldNum" sz="quarter" idx="5"/>
          </p:nvPr>
        </p:nvSpPr>
        <p:spPr/>
        <p:txBody>
          <a:bodyPr/>
          <a:lstStyle/>
          <a:p>
            <a:fld id="{984A5EC7-C4AC-46C7-AA73-816EE7653D85}" type="slidenum">
              <a:rPr kumimoji="1" lang="ja-JP" altLang="en-US" smtClean="0"/>
              <a:t>14</a:t>
            </a:fld>
            <a:endParaRPr kumimoji="1" lang="ja-JP" altLang="en-US"/>
          </a:p>
        </p:txBody>
      </p:sp>
    </p:spTree>
    <p:extLst>
      <p:ext uri="{BB962C8B-B14F-4D97-AF65-F5344CB8AC3E}">
        <p14:creationId xmlns:p14="http://schemas.microsoft.com/office/powerpoint/2010/main" val="281675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44F17-76FA-A99E-42F9-06B78CC283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4452C4-51A8-1F75-6F1E-E7665008E8C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6646C7E-881A-1C47-0185-2DDC010F16F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F55BD8C-F581-0F2F-7C44-D8037F5B9464}"/>
              </a:ext>
            </a:extLst>
          </p:cNvPr>
          <p:cNvSpPr>
            <a:spLocks noGrp="1"/>
          </p:cNvSpPr>
          <p:nvPr>
            <p:ph type="sldNum" sz="quarter" idx="5"/>
          </p:nvPr>
        </p:nvSpPr>
        <p:spPr/>
        <p:txBody>
          <a:bodyPr/>
          <a:lstStyle/>
          <a:p>
            <a:fld id="{6966E2C6-B222-4A4E-A18B-C16DE3170E9E}" type="slidenum">
              <a:rPr kumimoji="1" lang="ja-JP" altLang="en-US" smtClean="0"/>
              <a:t>15</a:t>
            </a:fld>
            <a:endParaRPr kumimoji="1" lang="ja-JP" altLang="en-US"/>
          </a:p>
        </p:txBody>
      </p:sp>
    </p:spTree>
    <p:extLst>
      <p:ext uri="{BB962C8B-B14F-4D97-AF65-F5344CB8AC3E}">
        <p14:creationId xmlns:p14="http://schemas.microsoft.com/office/powerpoint/2010/main" val="220859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814460F-272F-44C6-A1DE-EDE3BB9B22E4}"/>
              </a:ext>
            </a:extLst>
          </p:cNvPr>
          <p:cNvSpPr/>
          <p:nvPr userDrawn="1"/>
        </p:nvSpPr>
        <p:spPr>
          <a:xfrm>
            <a:off x="0" y="0"/>
            <a:ext cx="12192000" cy="6858000"/>
          </a:xfrm>
          <a:prstGeom prst="rect">
            <a:avLst/>
          </a:prstGeom>
          <a:gradFill flip="none" rotWithShape="1">
            <a:gsLst>
              <a:gs pos="0">
                <a:schemeClr val="accent5"/>
              </a:gs>
              <a:gs pos="33000">
                <a:schemeClr val="accent5">
                  <a:lumMod val="60000"/>
                  <a:lumOff val="40000"/>
                </a:schemeClr>
              </a:gs>
              <a:gs pos="74000">
                <a:schemeClr val="accent1"/>
              </a:gs>
              <a:gs pos="100000">
                <a:schemeClr val="tx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sz="1013"/>
          </a:p>
        </p:txBody>
      </p:sp>
      <p:sp>
        <p:nvSpPr>
          <p:cNvPr id="7" name="正方形/長方形 6">
            <a:extLst>
              <a:ext uri="{FF2B5EF4-FFF2-40B4-BE49-F238E27FC236}">
                <a16:creationId xmlns:a16="http://schemas.microsoft.com/office/drawing/2014/main" id="{D65A8DCA-AE4F-4588-B13E-6ED677D8BC82}"/>
              </a:ext>
            </a:extLst>
          </p:cNvPr>
          <p:cNvSpPr/>
          <p:nvPr userDrawn="1"/>
        </p:nvSpPr>
        <p:spPr>
          <a:xfrm>
            <a:off x="192959" y="137535"/>
            <a:ext cx="11806085" cy="6582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8" name="正方形/長方形 7">
            <a:extLst>
              <a:ext uri="{FF2B5EF4-FFF2-40B4-BE49-F238E27FC236}">
                <a16:creationId xmlns:a16="http://schemas.microsoft.com/office/drawing/2014/main" id="{BBD58340-3FF9-4431-BAF3-28363D7D3561}"/>
              </a:ext>
            </a:extLst>
          </p:cNvPr>
          <p:cNvSpPr/>
          <p:nvPr userDrawn="1"/>
        </p:nvSpPr>
        <p:spPr>
          <a:xfrm>
            <a:off x="423294" y="297285"/>
            <a:ext cx="11345415" cy="6263433"/>
          </a:xfrm>
          <a:prstGeom prst="rect">
            <a:avLst/>
          </a:prstGeom>
          <a:gradFill flip="none" rotWithShape="1">
            <a:gsLst>
              <a:gs pos="0">
                <a:schemeClr val="accent5"/>
              </a:gs>
              <a:gs pos="33000">
                <a:schemeClr val="accent5">
                  <a:lumMod val="60000"/>
                  <a:lumOff val="40000"/>
                </a:schemeClr>
              </a:gs>
              <a:gs pos="74000">
                <a:schemeClr val="accent1"/>
              </a:gs>
              <a:gs pos="100000">
                <a:schemeClr val="tx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sz="1013"/>
          </a:p>
        </p:txBody>
      </p:sp>
      <p:sp>
        <p:nvSpPr>
          <p:cNvPr id="9" name="テキスト ボックス 8">
            <a:extLst>
              <a:ext uri="{FF2B5EF4-FFF2-40B4-BE49-F238E27FC236}">
                <a16:creationId xmlns:a16="http://schemas.microsoft.com/office/drawing/2014/main" id="{0A6010D7-5249-4931-AB1D-2E222C90129C}"/>
              </a:ext>
            </a:extLst>
          </p:cNvPr>
          <p:cNvSpPr txBox="1"/>
          <p:nvPr userDrawn="1"/>
        </p:nvSpPr>
        <p:spPr>
          <a:xfrm>
            <a:off x="4437573" y="6301668"/>
            <a:ext cx="3316860" cy="218545"/>
          </a:xfrm>
          <a:prstGeom prst="rect">
            <a:avLst/>
          </a:prstGeom>
          <a:noFill/>
        </p:spPr>
        <p:txBody>
          <a:bodyPr wrap="none" rtlCol="0" anchor="ctr">
            <a:noAutofit/>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©2025Proteinum</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12" name="タイトル 11">
            <a:extLst>
              <a:ext uri="{FF2B5EF4-FFF2-40B4-BE49-F238E27FC236}">
                <a16:creationId xmlns:a16="http://schemas.microsoft.com/office/drawing/2014/main" id="{A3F53A7C-060A-4CA1-8F68-EBA63D673007}"/>
              </a:ext>
            </a:extLst>
          </p:cNvPr>
          <p:cNvSpPr>
            <a:spLocks noGrp="1"/>
          </p:cNvSpPr>
          <p:nvPr>
            <p:ph type="title"/>
          </p:nvPr>
        </p:nvSpPr>
        <p:spPr>
          <a:xfrm>
            <a:off x="838200" y="2035098"/>
            <a:ext cx="10515600" cy="1325563"/>
          </a:xfrm>
        </p:spPr>
        <p:txBody>
          <a:bodyPr>
            <a:normAutofit/>
          </a:bodyPr>
          <a:lstStyle>
            <a:lvl1pPr algn="ctr">
              <a:defRPr sz="3200">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3" name="テキスト ボックス 12">
            <a:extLst>
              <a:ext uri="{FF2B5EF4-FFF2-40B4-BE49-F238E27FC236}">
                <a16:creationId xmlns:a16="http://schemas.microsoft.com/office/drawing/2014/main" id="{B0F01B62-EA12-4815-8E47-B47F8366F509}"/>
              </a:ext>
            </a:extLst>
          </p:cNvPr>
          <p:cNvSpPr txBox="1"/>
          <p:nvPr userDrawn="1"/>
        </p:nvSpPr>
        <p:spPr>
          <a:xfrm>
            <a:off x="4343149" y="4058201"/>
            <a:ext cx="3505705" cy="369332"/>
          </a:xfrm>
          <a:prstGeom prst="rect">
            <a:avLst/>
          </a:prstGeom>
          <a:noFill/>
        </p:spPr>
        <p:txBody>
          <a:bodyPr wrap="none" rtlCol="0">
            <a:no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株式会社</a:t>
            </a:r>
            <a:r>
              <a:rPr kumimoji="1" lang="en-US" altLang="ja-JP" sz="1800" dirty="0" err="1">
                <a:solidFill>
                  <a:schemeClr val="bg1"/>
                </a:solidFill>
                <a:latin typeface="Meiryo UI" panose="020B0604030504040204" pitchFamily="50" charset="-128"/>
                <a:ea typeface="Meiryo UI" panose="020B0604030504040204" pitchFamily="50" charset="-128"/>
              </a:rPr>
              <a:t>Proteinum</a:t>
            </a:r>
            <a:endParaRPr kumimoji="1" lang="ja-JP" altLang="en-US" sz="18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206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1D052E6-FC3B-47BD-BA6F-E39931444E7A}"/>
              </a:ext>
            </a:extLst>
          </p:cNvPr>
          <p:cNvSpPr/>
          <p:nvPr userDrawn="1"/>
        </p:nvSpPr>
        <p:spPr>
          <a:xfrm>
            <a:off x="0" y="0"/>
            <a:ext cx="12192000" cy="6858000"/>
          </a:xfrm>
          <a:prstGeom prst="rect">
            <a:avLst/>
          </a:prstGeom>
          <a:gradFill flip="none" rotWithShape="1">
            <a:gsLst>
              <a:gs pos="0">
                <a:schemeClr val="accent5"/>
              </a:gs>
              <a:gs pos="33000">
                <a:schemeClr val="accent5">
                  <a:lumMod val="60000"/>
                  <a:lumOff val="40000"/>
                </a:schemeClr>
              </a:gs>
              <a:gs pos="74000">
                <a:schemeClr val="accent1"/>
              </a:gs>
              <a:gs pos="100000">
                <a:schemeClr val="tx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7" name="正方形/長方形 6">
            <a:extLst>
              <a:ext uri="{FF2B5EF4-FFF2-40B4-BE49-F238E27FC236}">
                <a16:creationId xmlns:a16="http://schemas.microsoft.com/office/drawing/2014/main" id="{EBD5860B-30F8-4F62-9848-63ACF1AC5A5B}"/>
              </a:ext>
            </a:extLst>
          </p:cNvPr>
          <p:cNvSpPr/>
          <p:nvPr userDrawn="1"/>
        </p:nvSpPr>
        <p:spPr>
          <a:xfrm>
            <a:off x="192959" y="137535"/>
            <a:ext cx="11806085" cy="6582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 name="タイトル 1">
            <a:extLst>
              <a:ext uri="{FF2B5EF4-FFF2-40B4-BE49-F238E27FC236}">
                <a16:creationId xmlns:a16="http://schemas.microsoft.com/office/drawing/2014/main" id="{13B3283B-2AF6-4BF9-B4E8-95AD77E4B727}"/>
              </a:ext>
            </a:extLst>
          </p:cNvPr>
          <p:cNvSpPr>
            <a:spLocks noGrp="1"/>
          </p:cNvSpPr>
          <p:nvPr>
            <p:ph type="title"/>
          </p:nvPr>
        </p:nvSpPr>
        <p:spPr>
          <a:xfrm>
            <a:off x="188872" y="137536"/>
            <a:ext cx="11806083" cy="555192"/>
          </a:xfrm>
        </p:spPr>
        <p:txBody>
          <a:bodyPr>
            <a:noAutofit/>
          </a:bodyPr>
          <a:lstStyle>
            <a:lvl1pPr>
              <a:defRPr sz="2400" b="1">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E115A4EA-F9C6-4A26-9D71-94CDE67B2EA4}"/>
              </a:ext>
            </a:extLst>
          </p:cNvPr>
          <p:cNvSpPr>
            <a:spLocks noGrp="1"/>
          </p:cNvSpPr>
          <p:nvPr>
            <p:ph type="sldNum" sz="quarter" idx="12"/>
          </p:nvPr>
        </p:nvSpPr>
        <p:spPr>
          <a:xfrm>
            <a:off x="10228749" y="6392648"/>
            <a:ext cx="1651771" cy="218546"/>
          </a:xfrm>
        </p:spPr>
        <p:txBody>
          <a:bodyPr/>
          <a:lstStyle/>
          <a:p>
            <a:fld id="{2F6B20DE-9286-47A2-A353-AC762BD47F08}" type="slidenum">
              <a:rPr kumimoji="1" lang="ja-JP" altLang="en-US" smtClean="0"/>
              <a:t>‹#›</a:t>
            </a:fld>
            <a:endParaRPr kumimoji="1" lang="ja-JP" altLang="en-US" dirty="0"/>
          </a:p>
        </p:txBody>
      </p:sp>
      <p:sp>
        <p:nvSpPr>
          <p:cNvPr id="10" name="テキスト ボックス 9">
            <a:extLst>
              <a:ext uri="{FF2B5EF4-FFF2-40B4-BE49-F238E27FC236}">
                <a16:creationId xmlns:a16="http://schemas.microsoft.com/office/drawing/2014/main" id="{FB19CCBD-2B06-4FA3-BE72-1DD928632231}"/>
              </a:ext>
            </a:extLst>
          </p:cNvPr>
          <p:cNvSpPr txBox="1"/>
          <p:nvPr userDrawn="1"/>
        </p:nvSpPr>
        <p:spPr>
          <a:xfrm>
            <a:off x="192959" y="6501921"/>
            <a:ext cx="3316860" cy="218545"/>
          </a:xfrm>
          <a:prstGeom prst="rect">
            <a:avLst/>
          </a:prstGeom>
          <a:noFill/>
        </p:spPr>
        <p:txBody>
          <a:bodyPr wrap="none" rtlCol="0" anchor="ctr">
            <a:noAutofit/>
          </a:bodyPr>
          <a:lstStyle/>
          <a:p>
            <a:r>
              <a:rPr kumimoji="1" lang="en-US" altLang="ja-JP" sz="1100" dirty="0">
                <a:solidFill>
                  <a:schemeClr val="tx1"/>
                </a:solidFill>
                <a:latin typeface="Meiryo UI" panose="020B0604030504040204" pitchFamily="50" charset="-128"/>
                <a:ea typeface="Meiryo UI" panose="020B0604030504040204" pitchFamily="50" charset="-128"/>
              </a:rPr>
              <a:t>©2025Proteinum</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テキスト プレースホルダー 17">
            <a:extLst>
              <a:ext uri="{FF2B5EF4-FFF2-40B4-BE49-F238E27FC236}">
                <a16:creationId xmlns:a16="http://schemas.microsoft.com/office/drawing/2014/main" id="{D6AB1DFC-4CE3-4098-AC2C-63EFFFBC7A6F}"/>
              </a:ext>
            </a:extLst>
          </p:cNvPr>
          <p:cNvSpPr>
            <a:spLocks noGrp="1"/>
          </p:cNvSpPr>
          <p:nvPr>
            <p:ph type="body" sz="quarter" idx="10"/>
          </p:nvPr>
        </p:nvSpPr>
        <p:spPr>
          <a:xfrm>
            <a:off x="188871" y="757381"/>
            <a:ext cx="11806084" cy="665020"/>
          </a:xfrm>
        </p:spPr>
        <p:txBody>
          <a:bodyPr>
            <a:normAutofit/>
          </a:bodyPr>
          <a:lstStyle>
            <a:lvl1pPr marL="0" indent="0">
              <a:buFontTx/>
              <a:buNone/>
              <a:defRPr sz="18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マスター テキストの書式設定</a:t>
            </a:r>
          </a:p>
        </p:txBody>
      </p:sp>
      <p:pic>
        <p:nvPicPr>
          <p:cNvPr id="13" name="図 12">
            <a:extLst>
              <a:ext uri="{FF2B5EF4-FFF2-40B4-BE49-F238E27FC236}">
                <a16:creationId xmlns:a16="http://schemas.microsoft.com/office/drawing/2014/main" id="{13BFAAB6-D5CC-4A14-B466-914BC9649B4A}"/>
              </a:ext>
            </a:extLst>
          </p:cNvPr>
          <p:cNvPicPr>
            <a:picLocks noChangeAspect="1"/>
          </p:cNvPicPr>
          <p:nvPr userDrawn="1"/>
        </p:nvPicPr>
        <p:blipFill>
          <a:blip r:embed="rId2"/>
          <a:stretch>
            <a:fillRect/>
          </a:stretch>
        </p:blipFill>
        <p:spPr>
          <a:xfrm>
            <a:off x="11385395" y="137535"/>
            <a:ext cx="613649" cy="371618"/>
          </a:xfrm>
          <a:prstGeom prst="rect">
            <a:avLst/>
          </a:prstGeom>
        </p:spPr>
      </p:pic>
      <p:cxnSp>
        <p:nvCxnSpPr>
          <p:cNvPr id="4" name="直線コネクタ 3">
            <a:extLst>
              <a:ext uri="{FF2B5EF4-FFF2-40B4-BE49-F238E27FC236}">
                <a16:creationId xmlns:a16="http://schemas.microsoft.com/office/drawing/2014/main" id="{AF4E620F-5D86-41BB-B686-7DB7FD27065F}"/>
              </a:ext>
            </a:extLst>
          </p:cNvPr>
          <p:cNvCxnSpPr>
            <a:cxnSpLocks/>
          </p:cNvCxnSpPr>
          <p:nvPr userDrawn="1"/>
        </p:nvCxnSpPr>
        <p:spPr>
          <a:xfrm>
            <a:off x="188871" y="692728"/>
            <a:ext cx="11806084"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16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1D052E6-FC3B-47BD-BA6F-E39931444E7A}"/>
              </a:ext>
            </a:extLst>
          </p:cNvPr>
          <p:cNvSpPr/>
          <p:nvPr userDrawn="1"/>
        </p:nvSpPr>
        <p:spPr>
          <a:xfrm>
            <a:off x="0" y="0"/>
            <a:ext cx="12192000" cy="6858000"/>
          </a:xfrm>
          <a:prstGeom prst="rect">
            <a:avLst/>
          </a:prstGeom>
          <a:gradFill flip="none" rotWithShape="1">
            <a:gsLst>
              <a:gs pos="0">
                <a:schemeClr val="accent5"/>
              </a:gs>
              <a:gs pos="33000">
                <a:schemeClr val="accent5">
                  <a:lumMod val="60000"/>
                  <a:lumOff val="40000"/>
                </a:schemeClr>
              </a:gs>
              <a:gs pos="74000">
                <a:schemeClr val="accent1"/>
              </a:gs>
              <a:gs pos="100000">
                <a:schemeClr val="tx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 name="正方形/長方形 2">
            <a:extLst>
              <a:ext uri="{FF2B5EF4-FFF2-40B4-BE49-F238E27FC236}">
                <a16:creationId xmlns:a16="http://schemas.microsoft.com/office/drawing/2014/main" id="{EFC703A8-DFDA-F136-D5CF-902E2EAE1CAB}"/>
              </a:ext>
            </a:extLst>
          </p:cNvPr>
          <p:cNvSpPr/>
          <p:nvPr userDrawn="1"/>
        </p:nvSpPr>
        <p:spPr>
          <a:xfrm>
            <a:off x="192959" y="137535"/>
            <a:ext cx="11806085" cy="6582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dirty="0"/>
          </a:p>
        </p:txBody>
      </p:sp>
      <p:sp>
        <p:nvSpPr>
          <p:cNvPr id="2" name="タイトル 1">
            <a:extLst>
              <a:ext uri="{FF2B5EF4-FFF2-40B4-BE49-F238E27FC236}">
                <a16:creationId xmlns:a16="http://schemas.microsoft.com/office/drawing/2014/main" id="{13B3283B-2AF6-4BF9-B4E8-95AD77E4B727}"/>
              </a:ext>
            </a:extLst>
          </p:cNvPr>
          <p:cNvSpPr>
            <a:spLocks noGrp="1"/>
          </p:cNvSpPr>
          <p:nvPr>
            <p:ph type="title"/>
          </p:nvPr>
        </p:nvSpPr>
        <p:spPr>
          <a:xfrm>
            <a:off x="198044" y="137533"/>
            <a:ext cx="11806083" cy="555192"/>
          </a:xfrm>
        </p:spPr>
        <p:txBody>
          <a:bodyPr>
            <a:noAutofit/>
          </a:bodyPr>
          <a:lstStyle>
            <a:lvl1pPr>
              <a:defRPr sz="2400" b="1">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E115A4EA-F9C6-4A26-9D71-94CDE67B2EA4}"/>
              </a:ext>
            </a:extLst>
          </p:cNvPr>
          <p:cNvSpPr>
            <a:spLocks noGrp="1"/>
          </p:cNvSpPr>
          <p:nvPr>
            <p:ph type="sldNum" sz="quarter" idx="12"/>
          </p:nvPr>
        </p:nvSpPr>
        <p:spPr>
          <a:xfrm>
            <a:off x="10228749" y="6392648"/>
            <a:ext cx="1651771" cy="218546"/>
          </a:xfrm>
        </p:spPr>
        <p:txBody>
          <a:bodyPr/>
          <a:lstStyle/>
          <a:p>
            <a:fld id="{2F6B20DE-9286-47A2-A353-AC762BD47F08}" type="slidenum">
              <a:rPr kumimoji="1" lang="ja-JP" altLang="en-US" smtClean="0"/>
              <a:t>‹#›</a:t>
            </a:fld>
            <a:endParaRPr kumimoji="1" lang="ja-JP" altLang="en-US" dirty="0"/>
          </a:p>
        </p:txBody>
      </p:sp>
      <p:sp>
        <p:nvSpPr>
          <p:cNvPr id="10" name="テキスト ボックス 9">
            <a:extLst>
              <a:ext uri="{FF2B5EF4-FFF2-40B4-BE49-F238E27FC236}">
                <a16:creationId xmlns:a16="http://schemas.microsoft.com/office/drawing/2014/main" id="{FB19CCBD-2B06-4FA3-BE72-1DD928632231}"/>
              </a:ext>
            </a:extLst>
          </p:cNvPr>
          <p:cNvSpPr txBox="1"/>
          <p:nvPr userDrawn="1"/>
        </p:nvSpPr>
        <p:spPr>
          <a:xfrm>
            <a:off x="192959" y="6501921"/>
            <a:ext cx="3316860" cy="218545"/>
          </a:xfrm>
          <a:prstGeom prst="rect">
            <a:avLst/>
          </a:prstGeom>
          <a:noFill/>
        </p:spPr>
        <p:txBody>
          <a:bodyPr wrap="none" rtlCol="0" anchor="ctr">
            <a:noAutofit/>
          </a:bodyPr>
          <a:lstStyle/>
          <a:p>
            <a:r>
              <a:rPr kumimoji="1" lang="en-US" altLang="ja-JP" sz="1100" dirty="0">
                <a:solidFill>
                  <a:schemeClr val="tx1"/>
                </a:solidFill>
                <a:latin typeface="Meiryo UI" panose="020B0604030504040204" pitchFamily="50" charset="-128"/>
                <a:ea typeface="Meiryo UI" panose="020B0604030504040204" pitchFamily="50" charset="-128"/>
              </a:rPr>
              <a:t>©2025Proteinum</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テキスト プレースホルダー 17">
            <a:extLst>
              <a:ext uri="{FF2B5EF4-FFF2-40B4-BE49-F238E27FC236}">
                <a16:creationId xmlns:a16="http://schemas.microsoft.com/office/drawing/2014/main" id="{D6AB1DFC-4CE3-4098-AC2C-63EFFFBC7A6F}"/>
              </a:ext>
            </a:extLst>
          </p:cNvPr>
          <p:cNvSpPr>
            <a:spLocks noGrp="1"/>
          </p:cNvSpPr>
          <p:nvPr>
            <p:ph type="body" sz="quarter" idx="10"/>
          </p:nvPr>
        </p:nvSpPr>
        <p:spPr>
          <a:xfrm>
            <a:off x="188868" y="757379"/>
            <a:ext cx="11806084" cy="665020"/>
          </a:xfrm>
        </p:spPr>
        <p:txBody>
          <a:bodyPr>
            <a:normAutofit/>
          </a:bodyPr>
          <a:lstStyle>
            <a:lvl1pPr marL="0" indent="0">
              <a:buFontTx/>
              <a:buNone/>
              <a:defRPr sz="18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マスター テキストの書式設定</a:t>
            </a:r>
          </a:p>
        </p:txBody>
      </p:sp>
      <p:pic>
        <p:nvPicPr>
          <p:cNvPr id="13" name="図 12">
            <a:extLst>
              <a:ext uri="{FF2B5EF4-FFF2-40B4-BE49-F238E27FC236}">
                <a16:creationId xmlns:a16="http://schemas.microsoft.com/office/drawing/2014/main" id="{13BFAAB6-D5CC-4A14-B466-914BC9649B4A}"/>
              </a:ext>
            </a:extLst>
          </p:cNvPr>
          <p:cNvPicPr>
            <a:picLocks noChangeAspect="1"/>
          </p:cNvPicPr>
          <p:nvPr userDrawn="1"/>
        </p:nvPicPr>
        <p:blipFill>
          <a:blip r:embed="rId2"/>
          <a:stretch>
            <a:fillRect/>
          </a:stretch>
        </p:blipFill>
        <p:spPr>
          <a:xfrm>
            <a:off x="11385392" y="137533"/>
            <a:ext cx="613649" cy="371618"/>
          </a:xfrm>
          <a:prstGeom prst="rect">
            <a:avLst/>
          </a:prstGeom>
        </p:spPr>
      </p:pic>
      <p:cxnSp>
        <p:nvCxnSpPr>
          <p:cNvPr id="4" name="直線コネクタ 3">
            <a:extLst>
              <a:ext uri="{FF2B5EF4-FFF2-40B4-BE49-F238E27FC236}">
                <a16:creationId xmlns:a16="http://schemas.microsoft.com/office/drawing/2014/main" id="{AF4E620F-5D86-41BB-B686-7DB7FD27065F}"/>
              </a:ext>
            </a:extLst>
          </p:cNvPr>
          <p:cNvCxnSpPr>
            <a:cxnSpLocks/>
          </p:cNvCxnSpPr>
          <p:nvPr userDrawn="1"/>
        </p:nvCxnSpPr>
        <p:spPr>
          <a:xfrm>
            <a:off x="188868" y="692726"/>
            <a:ext cx="11806084"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35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7F1382-8F63-A6B9-4DB7-0A094EE007D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0D4806-5A5F-5F99-7B2E-FA79903B779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7C7C25-3007-CEB5-3D91-3F90CED4F4FA}"/>
              </a:ext>
            </a:extLst>
          </p:cNvPr>
          <p:cNvSpPr>
            <a:spLocks noGrp="1"/>
          </p:cNvSpPr>
          <p:nvPr>
            <p:ph type="dt" sz="half" idx="10"/>
          </p:nvPr>
        </p:nvSpPr>
        <p:spPr/>
        <p:txBody>
          <a:bodyPr/>
          <a:lstStyle/>
          <a:p>
            <a:fld id="{2E9F8F64-C055-4BED-B93E-BC3A31730E5E}" type="datetime1">
              <a:rPr kumimoji="1" lang="ja-JP" altLang="en-US" smtClean="0"/>
              <a:t>2025/10/27</a:t>
            </a:fld>
            <a:endParaRPr kumimoji="1" lang="ja-JP" altLang="en-US"/>
          </a:p>
        </p:txBody>
      </p:sp>
      <p:sp>
        <p:nvSpPr>
          <p:cNvPr id="5" name="フッター プレースホルダー 4">
            <a:extLst>
              <a:ext uri="{FF2B5EF4-FFF2-40B4-BE49-F238E27FC236}">
                <a16:creationId xmlns:a16="http://schemas.microsoft.com/office/drawing/2014/main" id="{02B30DC8-E3C6-767C-7A17-698F7DA8F7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CF0BF1-D781-A926-6EF8-34EB4A1174D3}"/>
              </a:ext>
            </a:extLst>
          </p:cNvPr>
          <p:cNvSpPr>
            <a:spLocks noGrp="1"/>
          </p:cNvSpPr>
          <p:nvPr>
            <p:ph type="sldNum" sz="quarter" idx="12"/>
          </p:nvPr>
        </p:nvSpPr>
        <p:spPr/>
        <p:txBody>
          <a:bodyPr/>
          <a:lstStyle/>
          <a:p>
            <a:fld id="{82532F6A-9B79-4E05-8167-85ECF84237C0}" type="slidenum">
              <a:rPr kumimoji="1" lang="ja-JP" altLang="en-US" smtClean="0"/>
              <a:t>‹#›</a:t>
            </a:fld>
            <a:endParaRPr kumimoji="1" lang="ja-JP" altLang="en-US"/>
          </a:p>
        </p:txBody>
      </p:sp>
    </p:spTree>
    <p:extLst>
      <p:ext uri="{BB962C8B-B14F-4D97-AF65-F5344CB8AC3E}">
        <p14:creationId xmlns:p14="http://schemas.microsoft.com/office/powerpoint/2010/main" val="61136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B20DE-9286-47A2-A353-AC762BD47F08}" type="slidenum">
              <a:rPr kumimoji="1" lang="ja-JP" altLang="en-US" smtClean="0"/>
              <a:t>‹#›</a:t>
            </a:fld>
            <a:endParaRPr kumimoji="1" lang="ja-JP" altLang="en-US" dirty="0"/>
          </a:p>
        </p:txBody>
      </p:sp>
      <p:graphicFrame>
        <p:nvGraphicFramePr>
          <p:cNvPr id="7" name="オブジェクト 6" hidden="1">
            <a:extLst>
              <a:ext uri="{FF2B5EF4-FFF2-40B4-BE49-F238E27FC236}">
                <a16:creationId xmlns:a16="http://schemas.microsoft.com/office/drawing/2014/main" id="{D983FFDA-8B5C-43F5-9451-7450C143C95A}"/>
              </a:ext>
            </a:extLst>
          </p:cNvPr>
          <p:cNvGraphicFramePr>
            <a:graphicFrameLocks noChangeAspect="1"/>
          </p:cNvGraphicFramePr>
          <p:nvPr userDrawn="1">
            <p:custDataLst>
              <p:tags r:id="rId6"/>
            </p:custDataLst>
            <p:extLst>
              <p:ext uri="{D42A27DB-BD31-4B8C-83A1-F6EECF244321}">
                <p14:modId xmlns:p14="http://schemas.microsoft.com/office/powerpoint/2010/main" val="3322176578"/>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415" imgH="416" progId="TCLayout.ActiveDocument.1">
                  <p:embed/>
                </p:oleObj>
              </mc:Choice>
              <mc:Fallback>
                <p:oleObj name="think-cell スライド" r:id="rId8" imgW="415" imgH="416" progId="TCLayout.ActiveDocument.1">
                  <p:embed/>
                  <p:pic>
                    <p:nvPicPr>
                      <p:cNvPr id="7" name="オブジェクト 6" hidden="1">
                        <a:extLst>
                          <a:ext uri="{FF2B5EF4-FFF2-40B4-BE49-F238E27FC236}">
                            <a16:creationId xmlns:a16="http://schemas.microsoft.com/office/drawing/2014/main" id="{D983FFDA-8B5C-43F5-9451-7450C143C95A}"/>
                          </a:ext>
                        </a:extLst>
                      </p:cNvPr>
                      <p:cNvPicPr/>
                      <p:nvPr/>
                    </p:nvPicPr>
                    <p:blipFill>
                      <a:blip r:embed="rId9"/>
                      <a:stretch>
                        <a:fillRect/>
                      </a:stretch>
                    </p:blipFill>
                    <p:spPr>
                      <a:xfrm>
                        <a:off x="1591" y="1588"/>
                        <a:ext cx="1588" cy="1588"/>
                      </a:xfrm>
                      <a:prstGeom prst="rect">
                        <a:avLst/>
                      </a:prstGeom>
                    </p:spPr>
                  </p:pic>
                </p:oleObj>
              </mc:Fallback>
            </mc:AlternateContent>
          </a:graphicData>
        </a:graphic>
      </p:graphicFrame>
      <p:sp>
        <p:nvSpPr>
          <p:cNvPr id="8" name="正方形/長方形 7" hidden="1">
            <a:extLst>
              <a:ext uri="{FF2B5EF4-FFF2-40B4-BE49-F238E27FC236}">
                <a16:creationId xmlns:a16="http://schemas.microsoft.com/office/drawing/2014/main" id="{A4E9884A-1F5A-4517-8EB8-F780609DA229}"/>
              </a:ext>
            </a:extLst>
          </p:cNvPr>
          <p:cNvSpPr/>
          <p:nvPr userDrawn="1">
            <p:custDataLst>
              <p:tags r:id="rId7"/>
            </p:custDataLst>
          </p:nvPr>
        </p:nvSpPr>
        <p:spPr>
          <a:xfrm>
            <a:off x="7" y="0"/>
            <a:ext cx="158751"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ja-JP" altLang="en-US" sz="2475" b="0" i="0" baseline="0" dirty="0">
              <a:latin typeface="Calibri Light" panose="020F0302020204030204" pitchFamily="34" charset="0"/>
              <a:ea typeface="游ゴシック Light" panose="020B0300000000000000" pitchFamily="50" charset="-128"/>
              <a:cs typeface="+mj-cs"/>
              <a:sym typeface="Calibri Light" panose="020F0302020204030204" pitchFamily="34" charset="0"/>
            </a:endParaRPr>
          </a:p>
        </p:txBody>
      </p:sp>
    </p:spTree>
    <p:extLst>
      <p:ext uri="{BB962C8B-B14F-4D97-AF65-F5344CB8AC3E}">
        <p14:creationId xmlns:p14="http://schemas.microsoft.com/office/powerpoint/2010/main" val="2631812206"/>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8" r:id="rId3"/>
    <p:sldLayoutId id="2147483679"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algun Gothic Semilight" panose="020B0502040204020203" pitchFamily="50" charset="-128"/>
          <a:ea typeface="Malgun Gothic Semilight" panose="020B0502040204020203" pitchFamily="50" charset="-128"/>
          <a:cs typeface="Malgun Gothic Semilight" panose="020B0502040204020203"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algun Gothic Semilight" panose="020B0502040204020203" pitchFamily="50" charset="-128"/>
          <a:ea typeface="Malgun Gothic Semilight" panose="020B0502040204020203" pitchFamily="50" charset="-128"/>
          <a:cs typeface="Malgun Gothic Semilight" panose="020B0502040204020203"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algun Gothic Semilight" panose="020B0502040204020203" pitchFamily="50" charset="-128"/>
          <a:ea typeface="Malgun Gothic Semilight" panose="020B0502040204020203" pitchFamily="50" charset="-128"/>
          <a:cs typeface="Malgun Gothic Semilight" panose="020B0502040204020203"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algun Gothic Semilight" panose="020B0502040204020203" pitchFamily="50" charset="-128"/>
          <a:ea typeface="Malgun Gothic Semilight" panose="020B0502040204020203" pitchFamily="50" charset="-128"/>
          <a:cs typeface="Malgun Gothic Semilight" panose="020B0502040204020203"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algun Gothic Semilight" panose="020B0502040204020203" pitchFamily="50" charset="-128"/>
          <a:ea typeface="Malgun Gothic Semilight" panose="020B0502040204020203" pitchFamily="50" charset="-128"/>
          <a:cs typeface="Malgun Gothic Semilight" panose="020B0502040204020203"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hyperlink" Target="https://proteinum.co.jp/works/" TargetMode="External"/><Relationship Id="rId3" Type="http://schemas.openxmlformats.org/officeDocument/2006/relationships/hyperlink" Target="mailto:info@proteinum.co.jp" TargetMode="External"/><Relationship Id="rId7" Type="http://schemas.openxmlformats.org/officeDocument/2006/relationships/hyperlink" Target="https://proteinum.co.jp/contact_zoho_h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proteinum.co.jp/"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F6E68-2DF0-D50A-1052-1FFCDC2DD4F9}"/>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0EC15CEA-C824-7C9C-B028-C49026681C52}"/>
              </a:ext>
            </a:extLst>
          </p:cNvPr>
          <p:cNvSpPr>
            <a:spLocks noGrp="1"/>
          </p:cNvSpPr>
          <p:nvPr>
            <p:ph type="title"/>
          </p:nvPr>
        </p:nvSpPr>
        <p:spPr>
          <a:xfrm>
            <a:off x="838200" y="2330373"/>
            <a:ext cx="10515600" cy="1325563"/>
          </a:xfrm>
        </p:spPr>
        <p:txBody>
          <a:bodyPr>
            <a:normAutofit/>
          </a:bodyPr>
          <a:lstStyle/>
          <a:p>
            <a:r>
              <a:rPr lang="ja-JP" altLang="en-US" sz="3600" dirty="0"/>
              <a:t>楽天と</a:t>
            </a:r>
            <a:r>
              <a:rPr lang="en-US" altLang="ja-JP" sz="3600" dirty="0"/>
              <a:t>Amazon</a:t>
            </a:r>
            <a:r>
              <a:rPr lang="ja-JP" altLang="en-US" sz="3600" dirty="0"/>
              <a:t>における検索連動型広告</a:t>
            </a:r>
            <a:br>
              <a:rPr lang="en-US" altLang="ja-JP" sz="3600" dirty="0"/>
            </a:br>
            <a:r>
              <a:rPr lang="ja-JP" altLang="en-US" sz="3600" dirty="0"/>
              <a:t>効果比較検証</a:t>
            </a:r>
          </a:p>
        </p:txBody>
      </p:sp>
    </p:spTree>
    <p:extLst>
      <p:ext uri="{BB962C8B-B14F-4D97-AF65-F5344CB8AC3E}">
        <p14:creationId xmlns:p14="http://schemas.microsoft.com/office/powerpoint/2010/main" val="369942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FC8002-DF09-1EFE-5CBF-9BFBF6F2C9E1}"/>
              </a:ext>
            </a:extLst>
          </p:cNvPr>
          <p:cNvSpPr>
            <a:spLocks noGrp="1"/>
          </p:cNvSpPr>
          <p:nvPr>
            <p:ph type="title"/>
          </p:nvPr>
        </p:nvSpPr>
        <p:spPr/>
        <p:txBody>
          <a:bodyPr/>
          <a:lstStyle/>
          <a:p>
            <a:r>
              <a:rPr kumimoji="1" lang="en-US" altLang="ja-JP" dirty="0"/>
              <a:t>RPP</a:t>
            </a:r>
            <a:r>
              <a:rPr kumimoji="1" lang="ja-JP" altLang="en-US" dirty="0"/>
              <a:t>広告とスポンサープロダクト広告の効果比較検証</a:t>
            </a:r>
          </a:p>
        </p:txBody>
      </p:sp>
      <p:sp>
        <p:nvSpPr>
          <p:cNvPr id="3" name="スライド番号プレースホルダー 2">
            <a:extLst>
              <a:ext uri="{FF2B5EF4-FFF2-40B4-BE49-F238E27FC236}">
                <a16:creationId xmlns:a16="http://schemas.microsoft.com/office/drawing/2014/main" id="{7D636B6F-1E71-5EE8-DBA0-CA4619A31E7E}"/>
              </a:ext>
            </a:extLst>
          </p:cNvPr>
          <p:cNvSpPr>
            <a:spLocks noGrp="1"/>
          </p:cNvSpPr>
          <p:nvPr>
            <p:ph type="sldNum" sz="quarter" idx="12"/>
          </p:nvPr>
        </p:nvSpPr>
        <p:spPr/>
        <p:txBody>
          <a:bodyPr/>
          <a:lstStyle/>
          <a:p>
            <a:fld id="{2F6B20DE-9286-47A2-A353-AC762BD47F08}" type="slidenum">
              <a:rPr kumimoji="1" lang="ja-JP" altLang="en-US" smtClean="0"/>
              <a:t>10</a:t>
            </a:fld>
            <a:endParaRPr kumimoji="1" lang="ja-JP" altLang="en-US" dirty="0"/>
          </a:p>
        </p:txBody>
      </p:sp>
      <p:sp>
        <p:nvSpPr>
          <p:cNvPr id="4" name="テキスト プレースホルダー 3">
            <a:extLst>
              <a:ext uri="{FF2B5EF4-FFF2-40B4-BE49-F238E27FC236}">
                <a16:creationId xmlns:a16="http://schemas.microsoft.com/office/drawing/2014/main" id="{36A120CC-0C1B-865E-3F0F-089A6C17F66C}"/>
              </a:ext>
            </a:extLst>
          </p:cNvPr>
          <p:cNvSpPr>
            <a:spLocks noGrp="1"/>
          </p:cNvSpPr>
          <p:nvPr>
            <p:ph type="body" sz="quarter" idx="10"/>
          </p:nvPr>
        </p:nvSpPr>
        <p:spPr/>
        <p:txBody>
          <a:bodyPr>
            <a:normAutofit/>
          </a:bodyPr>
          <a:lstStyle/>
          <a:p>
            <a:r>
              <a:rPr lang="ja-JP" altLang="en-US" dirty="0"/>
              <a:t>本検証においては、</a:t>
            </a:r>
            <a:r>
              <a:rPr lang="en-US" altLang="ja-JP" dirty="0"/>
              <a:t>EC</a:t>
            </a:r>
            <a:r>
              <a:rPr lang="ja-JP" altLang="en-US" dirty="0"/>
              <a:t>運営において最も重要とされる検索連動型広告のうち、楽天の</a:t>
            </a:r>
            <a:r>
              <a:rPr lang="en-US" altLang="ja-JP" dirty="0"/>
              <a:t>RPP</a:t>
            </a:r>
            <a:r>
              <a:rPr lang="ja-JP" altLang="en-US" dirty="0"/>
              <a:t>広告と</a:t>
            </a:r>
            <a:r>
              <a:rPr lang="en-US" altLang="ja-JP" dirty="0"/>
              <a:t>Amazon</a:t>
            </a:r>
            <a:r>
              <a:rPr lang="ja-JP" altLang="en-US" dirty="0"/>
              <a:t>のスポンサープロダクト広告に対して、同一商品単位</a:t>
            </a:r>
            <a:r>
              <a:rPr lang="en-US" altLang="ja-JP" dirty="0"/>
              <a:t>/</a:t>
            </a:r>
            <a:r>
              <a:rPr lang="ja-JP" altLang="en-US" dirty="0"/>
              <a:t>同一キーワード単位それぞれで広告配信を行い、効果の差分を検証していきます。</a:t>
            </a:r>
            <a:endParaRPr kumimoji="1" lang="ja-JP" altLang="en-US" dirty="0"/>
          </a:p>
        </p:txBody>
      </p:sp>
      <p:grpSp>
        <p:nvGrpSpPr>
          <p:cNvPr id="49" name="グループ化 48">
            <a:extLst>
              <a:ext uri="{FF2B5EF4-FFF2-40B4-BE49-F238E27FC236}">
                <a16:creationId xmlns:a16="http://schemas.microsoft.com/office/drawing/2014/main" id="{97ED7B30-9E78-FE12-9215-399A5212AAE1}"/>
              </a:ext>
            </a:extLst>
          </p:cNvPr>
          <p:cNvGrpSpPr/>
          <p:nvPr/>
        </p:nvGrpSpPr>
        <p:grpSpPr>
          <a:xfrm>
            <a:off x="1958129" y="1876296"/>
            <a:ext cx="8275742" cy="3786679"/>
            <a:chOff x="2067808" y="1876296"/>
            <a:chExt cx="8275742" cy="3786679"/>
          </a:xfrm>
        </p:grpSpPr>
        <p:sp>
          <p:nvSpPr>
            <p:cNvPr id="6" name="正方形/長方形 5">
              <a:extLst>
                <a:ext uri="{FF2B5EF4-FFF2-40B4-BE49-F238E27FC236}">
                  <a16:creationId xmlns:a16="http://schemas.microsoft.com/office/drawing/2014/main" id="{B44098A2-BCB1-8B2F-95ED-65E0FA3AAB8A}"/>
                </a:ext>
              </a:extLst>
            </p:cNvPr>
            <p:cNvSpPr/>
            <p:nvPr/>
          </p:nvSpPr>
          <p:spPr>
            <a:xfrm>
              <a:off x="4671933" y="1876296"/>
              <a:ext cx="3075492" cy="426803"/>
            </a:xfrm>
            <a:prstGeom prst="rect">
              <a:avLst/>
            </a:prstGeom>
            <a:solidFill>
              <a:srgbClr val="799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同一商品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同一キーワード</a:t>
              </a:r>
            </a:p>
          </p:txBody>
        </p:sp>
        <p:cxnSp>
          <p:nvCxnSpPr>
            <p:cNvPr id="8" name="コネクタ: カギ線 7">
              <a:extLst>
                <a:ext uri="{FF2B5EF4-FFF2-40B4-BE49-F238E27FC236}">
                  <a16:creationId xmlns:a16="http://schemas.microsoft.com/office/drawing/2014/main" id="{1EBCA062-D229-E646-B2F5-521BCE04B5CE}"/>
                </a:ext>
              </a:extLst>
            </p:cNvPr>
            <p:cNvCxnSpPr>
              <a:cxnSpLocks/>
              <a:stCxn id="6" idx="2"/>
              <a:endCxn id="17" idx="0"/>
            </p:cNvCxnSpPr>
            <p:nvPr/>
          </p:nvCxnSpPr>
          <p:spPr>
            <a:xfrm rot="5400000">
              <a:off x="4566332" y="1608626"/>
              <a:ext cx="948874" cy="2337818"/>
            </a:xfrm>
            <a:prstGeom prst="bentConnector3">
              <a:avLst>
                <a:gd name="adj1" fmla="val 50000"/>
              </a:avLst>
            </a:prstGeom>
            <a:ln w="28575">
              <a:solidFill>
                <a:srgbClr val="7994B0"/>
              </a:solidFill>
              <a:tailEnd type="triangle"/>
            </a:ln>
          </p:spPr>
          <p:style>
            <a:lnRef idx="1">
              <a:schemeClr val="accent1"/>
            </a:lnRef>
            <a:fillRef idx="0">
              <a:schemeClr val="accent1"/>
            </a:fillRef>
            <a:effectRef idx="0">
              <a:schemeClr val="accent1"/>
            </a:effectRef>
            <a:fontRef idx="minor">
              <a:schemeClr val="tx1"/>
            </a:fontRef>
          </p:style>
        </p:cxnSp>
        <p:pic>
          <p:nvPicPr>
            <p:cNvPr id="11" name="図 10" descr="モニター画面に映る文字&#10;&#10;AI 生成コンテンツは誤りを含む可能性があります。">
              <a:extLst>
                <a:ext uri="{FF2B5EF4-FFF2-40B4-BE49-F238E27FC236}">
                  <a16:creationId xmlns:a16="http://schemas.microsoft.com/office/drawing/2014/main" id="{DC437907-B6E3-11DB-2CED-7C9908B99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808" y="3631136"/>
              <a:ext cx="3608107" cy="2031839"/>
            </a:xfrm>
            <a:prstGeom prst="rect">
              <a:avLst/>
            </a:prstGeom>
          </p:spPr>
        </p:pic>
        <p:pic>
          <p:nvPicPr>
            <p:cNvPr id="13" name="図 12" descr="モニター画面に映る文字&#10;&#10;AI 生成コンテンツは誤りを含む可能性があります。">
              <a:extLst>
                <a:ext uri="{FF2B5EF4-FFF2-40B4-BE49-F238E27FC236}">
                  <a16:creationId xmlns:a16="http://schemas.microsoft.com/office/drawing/2014/main" id="{C3DD664F-3EE9-81A3-F4CF-39B2DBC78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443" y="3631136"/>
              <a:ext cx="3608107" cy="2031839"/>
            </a:xfrm>
            <a:prstGeom prst="rect">
              <a:avLst/>
            </a:prstGeom>
          </p:spPr>
        </p:pic>
        <p:cxnSp>
          <p:nvCxnSpPr>
            <p:cNvPr id="14" name="コネクタ: カギ線 13">
              <a:extLst>
                <a:ext uri="{FF2B5EF4-FFF2-40B4-BE49-F238E27FC236}">
                  <a16:creationId xmlns:a16="http://schemas.microsoft.com/office/drawing/2014/main" id="{11E18617-636C-5E08-9869-B217E7CFA3A0}"/>
                </a:ext>
              </a:extLst>
            </p:cNvPr>
            <p:cNvCxnSpPr>
              <a:cxnSpLocks/>
              <a:stCxn id="6" idx="2"/>
              <a:endCxn id="20" idx="0"/>
            </p:cNvCxnSpPr>
            <p:nvPr/>
          </p:nvCxnSpPr>
          <p:spPr>
            <a:xfrm rot="16200000" flipH="1">
              <a:off x="6903383" y="1609395"/>
              <a:ext cx="942410" cy="2329817"/>
            </a:xfrm>
            <a:prstGeom prst="bentConnector3">
              <a:avLst>
                <a:gd name="adj1" fmla="val 50000"/>
              </a:avLst>
            </a:prstGeom>
            <a:ln w="28575">
              <a:solidFill>
                <a:srgbClr val="7994B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56CEB3F-BB6A-9A07-E565-1B8938445420}"/>
                </a:ext>
              </a:extLst>
            </p:cNvPr>
            <p:cNvSpPr txBox="1"/>
            <p:nvPr/>
          </p:nvSpPr>
          <p:spPr>
            <a:xfrm>
              <a:off x="2334115" y="3251974"/>
              <a:ext cx="3075491" cy="389353"/>
            </a:xfrm>
            <a:prstGeom prst="rect">
              <a:avLst/>
            </a:prstGeom>
            <a:noFill/>
          </p:spPr>
          <p:txBody>
            <a:bodyPr wrap="square" rtlCol="0">
              <a:noAutofit/>
            </a:bodyPr>
            <a:lstStyle/>
            <a:p>
              <a:pPr algn="ctr"/>
              <a:r>
                <a:rPr kumimoji="1" lang="en-US" altLang="ja-JP" sz="1400" dirty="0">
                  <a:latin typeface="Meiryo UI" panose="020B0604030504040204" pitchFamily="50" charset="-128"/>
                  <a:ea typeface="Meiryo UI" panose="020B0604030504040204" pitchFamily="50" charset="-128"/>
                </a:rPr>
                <a:t>RPP</a:t>
              </a:r>
              <a:r>
                <a:rPr kumimoji="1" lang="ja-JP" altLang="en-US" sz="1400" dirty="0">
                  <a:latin typeface="Meiryo UI" panose="020B0604030504040204" pitchFamily="50" charset="-128"/>
                  <a:ea typeface="Meiryo UI" panose="020B0604030504040204" pitchFamily="50" charset="-128"/>
                </a:rPr>
                <a:t>広告配信</a:t>
              </a:r>
            </a:p>
          </p:txBody>
        </p:sp>
        <p:sp>
          <p:nvSpPr>
            <p:cNvPr id="20" name="テキスト ボックス 19">
              <a:extLst>
                <a:ext uri="{FF2B5EF4-FFF2-40B4-BE49-F238E27FC236}">
                  <a16:creationId xmlns:a16="http://schemas.microsoft.com/office/drawing/2014/main" id="{FB8D3147-3B75-FCC3-F38C-5428CB98ECFA}"/>
                </a:ext>
              </a:extLst>
            </p:cNvPr>
            <p:cNvSpPr txBox="1"/>
            <p:nvPr/>
          </p:nvSpPr>
          <p:spPr>
            <a:xfrm>
              <a:off x="7001751" y="3245509"/>
              <a:ext cx="3075492" cy="426803"/>
            </a:xfrm>
            <a:prstGeom prst="rect">
              <a:avLst/>
            </a:prstGeom>
            <a:noFill/>
          </p:spPr>
          <p:txBody>
            <a:bodyPr wrap="square" rtlCol="0">
              <a:noAutofit/>
            </a:bodyPr>
            <a:lstStyle/>
            <a:p>
              <a:pPr algn="ctr"/>
              <a:r>
                <a:rPr kumimoji="1" lang="ja-JP" altLang="en-US" sz="1400" dirty="0">
                  <a:latin typeface="Meiryo UI" panose="020B0604030504040204" pitchFamily="50" charset="-128"/>
                  <a:ea typeface="Meiryo UI" panose="020B0604030504040204" pitchFamily="50" charset="-128"/>
                </a:rPr>
                <a:t>スポンサープロダクト広告配信</a:t>
              </a:r>
            </a:p>
          </p:txBody>
        </p:sp>
        <p:pic>
          <p:nvPicPr>
            <p:cNvPr id="32" name="図 31">
              <a:extLst>
                <a:ext uri="{FF2B5EF4-FFF2-40B4-BE49-F238E27FC236}">
                  <a16:creationId xmlns:a16="http://schemas.microsoft.com/office/drawing/2014/main" id="{8BA08240-5E25-FCCE-9DB7-C176D8C256E0}"/>
                </a:ext>
              </a:extLst>
            </p:cNvPr>
            <p:cNvPicPr>
              <a:picLocks noChangeAspect="1"/>
            </p:cNvPicPr>
            <p:nvPr/>
          </p:nvPicPr>
          <p:blipFill>
            <a:blip r:embed="rId3"/>
            <a:srcRect r="43369" b="50000"/>
            <a:stretch>
              <a:fillRect/>
            </a:stretch>
          </p:blipFill>
          <p:spPr>
            <a:xfrm>
              <a:off x="2712264" y="4108966"/>
              <a:ext cx="2319192" cy="1200989"/>
            </a:xfrm>
            <a:prstGeom prst="rect">
              <a:avLst/>
            </a:prstGeom>
          </p:spPr>
        </p:pic>
        <p:pic>
          <p:nvPicPr>
            <p:cNvPr id="38" name="図 37">
              <a:extLst>
                <a:ext uri="{FF2B5EF4-FFF2-40B4-BE49-F238E27FC236}">
                  <a16:creationId xmlns:a16="http://schemas.microsoft.com/office/drawing/2014/main" id="{0318694A-EDBA-818F-824E-6CA471B95EC6}"/>
                </a:ext>
              </a:extLst>
            </p:cNvPr>
            <p:cNvPicPr>
              <a:picLocks noChangeAspect="1"/>
            </p:cNvPicPr>
            <p:nvPr/>
          </p:nvPicPr>
          <p:blipFill>
            <a:blip r:embed="rId4"/>
            <a:stretch>
              <a:fillRect/>
            </a:stretch>
          </p:blipFill>
          <p:spPr>
            <a:xfrm>
              <a:off x="2654392" y="3798295"/>
              <a:ext cx="2396652" cy="177025"/>
            </a:xfrm>
            <a:prstGeom prst="rect">
              <a:avLst/>
            </a:prstGeom>
          </p:spPr>
        </p:pic>
        <p:pic>
          <p:nvPicPr>
            <p:cNvPr id="40" name="図 39">
              <a:extLst>
                <a:ext uri="{FF2B5EF4-FFF2-40B4-BE49-F238E27FC236}">
                  <a16:creationId xmlns:a16="http://schemas.microsoft.com/office/drawing/2014/main" id="{4F34CA4D-DEDD-942A-B4A8-B952B836A536}"/>
                </a:ext>
              </a:extLst>
            </p:cNvPr>
            <p:cNvPicPr>
              <a:picLocks noChangeAspect="1"/>
            </p:cNvPicPr>
            <p:nvPr/>
          </p:nvPicPr>
          <p:blipFill>
            <a:blip r:embed="rId5"/>
            <a:srcRect t="5539" r="21155" b="6048"/>
            <a:stretch>
              <a:fillRect/>
            </a:stretch>
          </p:blipFill>
          <p:spPr>
            <a:xfrm>
              <a:off x="7461864" y="4178578"/>
              <a:ext cx="2155263" cy="1111165"/>
            </a:xfrm>
            <a:prstGeom prst="rect">
              <a:avLst/>
            </a:prstGeom>
          </p:spPr>
        </p:pic>
        <p:pic>
          <p:nvPicPr>
            <p:cNvPr id="48" name="図 47">
              <a:extLst>
                <a:ext uri="{FF2B5EF4-FFF2-40B4-BE49-F238E27FC236}">
                  <a16:creationId xmlns:a16="http://schemas.microsoft.com/office/drawing/2014/main" id="{EAB927EE-415E-66F4-B4B0-85E6319E20F6}"/>
                </a:ext>
              </a:extLst>
            </p:cNvPr>
            <p:cNvPicPr>
              <a:picLocks noChangeAspect="1"/>
            </p:cNvPicPr>
            <p:nvPr/>
          </p:nvPicPr>
          <p:blipFill>
            <a:blip r:embed="rId6"/>
            <a:stretch>
              <a:fillRect/>
            </a:stretch>
          </p:blipFill>
          <p:spPr>
            <a:xfrm>
              <a:off x="7461863" y="3806227"/>
              <a:ext cx="2007573" cy="215097"/>
            </a:xfrm>
            <a:prstGeom prst="rect">
              <a:avLst/>
            </a:prstGeom>
          </p:spPr>
        </p:pic>
      </p:grpSp>
    </p:spTree>
    <p:extLst>
      <p:ext uri="{BB962C8B-B14F-4D97-AF65-F5344CB8AC3E}">
        <p14:creationId xmlns:p14="http://schemas.microsoft.com/office/powerpoint/2010/main" val="62485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3DF73-EB9E-797C-ECF5-485CC71840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432423E-9E91-8E8E-A5BE-4ABE2E167E16}"/>
              </a:ext>
            </a:extLst>
          </p:cNvPr>
          <p:cNvSpPr>
            <a:spLocks noGrp="1"/>
          </p:cNvSpPr>
          <p:nvPr>
            <p:ph type="title"/>
          </p:nvPr>
        </p:nvSpPr>
        <p:spPr/>
        <p:txBody>
          <a:bodyPr/>
          <a:lstStyle/>
          <a:p>
            <a:r>
              <a:rPr kumimoji="1" lang="ja-JP" altLang="en-US" dirty="0"/>
              <a:t>商品単位の広告指標比較</a:t>
            </a:r>
          </a:p>
        </p:txBody>
      </p:sp>
      <p:sp>
        <p:nvSpPr>
          <p:cNvPr id="3" name="スライド番号プレースホルダー 2">
            <a:extLst>
              <a:ext uri="{FF2B5EF4-FFF2-40B4-BE49-F238E27FC236}">
                <a16:creationId xmlns:a16="http://schemas.microsoft.com/office/drawing/2014/main" id="{611D5CF8-87D4-55A8-F9CD-9CD7D21B4151}"/>
              </a:ext>
            </a:extLst>
          </p:cNvPr>
          <p:cNvSpPr>
            <a:spLocks noGrp="1"/>
          </p:cNvSpPr>
          <p:nvPr>
            <p:ph type="sldNum" sz="quarter" idx="12"/>
          </p:nvPr>
        </p:nvSpPr>
        <p:spPr/>
        <p:txBody>
          <a:bodyPr/>
          <a:lstStyle/>
          <a:p>
            <a:fld id="{2F6B20DE-9286-47A2-A353-AC762BD47F08}" type="slidenum">
              <a:rPr kumimoji="1" lang="ja-JP" altLang="en-US" smtClean="0"/>
              <a:t>11</a:t>
            </a:fld>
            <a:endParaRPr kumimoji="1" lang="ja-JP" altLang="en-US" dirty="0"/>
          </a:p>
        </p:txBody>
      </p:sp>
      <p:sp>
        <p:nvSpPr>
          <p:cNvPr id="4" name="テキスト プレースホルダー 3">
            <a:extLst>
              <a:ext uri="{FF2B5EF4-FFF2-40B4-BE49-F238E27FC236}">
                <a16:creationId xmlns:a16="http://schemas.microsoft.com/office/drawing/2014/main" id="{F13A92E6-3492-19C4-78A0-9B5C337E8116}"/>
              </a:ext>
            </a:extLst>
          </p:cNvPr>
          <p:cNvSpPr>
            <a:spLocks noGrp="1"/>
          </p:cNvSpPr>
          <p:nvPr>
            <p:ph type="body" sz="quarter" idx="10"/>
          </p:nvPr>
        </p:nvSpPr>
        <p:spPr>
          <a:xfrm>
            <a:off x="188871" y="757380"/>
            <a:ext cx="11806084" cy="927579"/>
          </a:xfrm>
        </p:spPr>
        <p:txBody>
          <a:bodyPr>
            <a:normAutofit/>
          </a:bodyPr>
          <a:lstStyle/>
          <a:p>
            <a:r>
              <a:rPr kumimoji="1" lang="ja-JP" altLang="en-US" dirty="0"/>
              <a:t>楽天</a:t>
            </a:r>
            <a:r>
              <a:rPr kumimoji="1" lang="en-US" altLang="ja-JP" dirty="0"/>
              <a:t>RPP</a:t>
            </a:r>
            <a:r>
              <a:rPr kumimoji="1" lang="ja-JP" altLang="en-US" dirty="0"/>
              <a:t>広告と</a:t>
            </a:r>
            <a:r>
              <a:rPr kumimoji="1" lang="en-US" altLang="ja-JP" dirty="0"/>
              <a:t>Amazon</a:t>
            </a:r>
            <a:r>
              <a:rPr kumimoji="1" lang="ja-JP" altLang="en-US" dirty="0"/>
              <a:t>スポンサープロダクト広告で</a:t>
            </a:r>
            <a:r>
              <a:rPr lang="ja-JP" altLang="en-US" dirty="0"/>
              <a:t>同一商品を掲載した際の</a:t>
            </a:r>
            <a:r>
              <a:rPr kumimoji="1" lang="ja-JP" altLang="en-US" dirty="0"/>
              <a:t>数値比較は以下の通り</a:t>
            </a:r>
            <a:r>
              <a:rPr lang="ja-JP" altLang="en-US" dirty="0"/>
              <a:t>です</a:t>
            </a:r>
            <a:r>
              <a:rPr kumimoji="1" lang="ja-JP" altLang="en-US" dirty="0"/>
              <a:t>。</a:t>
            </a:r>
            <a:r>
              <a:rPr kumimoji="1" lang="en-US" altLang="ja-JP" dirty="0"/>
              <a:t>Amazon</a:t>
            </a:r>
            <a:r>
              <a:rPr kumimoji="1" lang="ja-JP" altLang="en-US" dirty="0"/>
              <a:t>の方がクリック率、転換率</a:t>
            </a:r>
            <a:r>
              <a:rPr kumimoji="1" lang="en-US" altLang="ja-JP" dirty="0"/>
              <a:t>,CV</a:t>
            </a:r>
            <a:r>
              <a:rPr kumimoji="1" lang="ja-JP" altLang="en-US" dirty="0"/>
              <a:t>の指標が高く</a:t>
            </a:r>
            <a:r>
              <a:rPr kumimoji="1" lang="en-US" altLang="ja-JP" dirty="0"/>
              <a:t>ROAS</a:t>
            </a:r>
            <a:r>
              <a:rPr kumimoji="1" lang="ja-JP" altLang="en-US" dirty="0"/>
              <a:t>も高い結果となりました。</a:t>
            </a:r>
            <a:r>
              <a:rPr kumimoji="1" lang="en-US" altLang="ja-JP" dirty="0"/>
              <a:t>RPP</a:t>
            </a:r>
            <a:r>
              <a:rPr kumimoji="1" lang="ja-JP" altLang="en-US" dirty="0"/>
              <a:t>広告はインプレッション数が非常に大きく出ていますが、クリック数に繋がっていないことから楽天外部へ大量に配信されていることが推察されます。</a:t>
            </a:r>
          </a:p>
        </p:txBody>
      </p:sp>
      <p:graphicFrame>
        <p:nvGraphicFramePr>
          <p:cNvPr id="9" name="Table 26">
            <a:extLst>
              <a:ext uri="{FF2B5EF4-FFF2-40B4-BE49-F238E27FC236}">
                <a16:creationId xmlns:a16="http://schemas.microsoft.com/office/drawing/2014/main" id="{00331807-D5FB-B9ED-08EC-B69FC45B5EA9}"/>
              </a:ext>
            </a:extLst>
          </p:cNvPr>
          <p:cNvGraphicFramePr>
            <a:graphicFrameLocks noGrp="1"/>
          </p:cNvGraphicFramePr>
          <p:nvPr>
            <p:extLst>
              <p:ext uri="{D42A27DB-BD31-4B8C-83A1-F6EECF244321}">
                <p14:modId xmlns:p14="http://schemas.microsoft.com/office/powerpoint/2010/main" val="187196442"/>
              </p:ext>
            </p:extLst>
          </p:nvPr>
        </p:nvGraphicFramePr>
        <p:xfrm>
          <a:off x="2034612" y="2061135"/>
          <a:ext cx="8114602" cy="4331512"/>
        </p:xfrm>
        <a:graphic>
          <a:graphicData uri="http://schemas.openxmlformats.org/drawingml/2006/table">
            <a:tbl>
              <a:tblPr/>
              <a:tblGrid>
                <a:gridCol w="2083673">
                  <a:extLst>
                    <a:ext uri="{9D8B030D-6E8A-4147-A177-3AD203B41FA5}">
                      <a16:colId xmlns:a16="http://schemas.microsoft.com/office/drawing/2014/main" val="20000"/>
                    </a:ext>
                  </a:extLst>
                </a:gridCol>
                <a:gridCol w="2198670">
                  <a:extLst>
                    <a:ext uri="{9D8B030D-6E8A-4147-A177-3AD203B41FA5}">
                      <a16:colId xmlns:a16="http://schemas.microsoft.com/office/drawing/2014/main" val="20001"/>
                    </a:ext>
                  </a:extLst>
                </a:gridCol>
                <a:gridCol w="2163650">
                  <a:extLst>
                    <a:ext uri="{9D8B030D-6E8A-4147-A177-3AD203B41FA5}">
                      <a16:colId xmlns:a16="http://schemas.microsoft.com/office/drawing/2014/main" val="20002"/>
                    </a:ext>
                  </a:extLst>
                </a:gridCol>
                <a:gridCol w="1668609">
                  <a:extLst>
                    <a:ext uri="{9D8B030D-6E8A-4147-A177-3AD203B41FA5}">
                      <a16:colId xmlns:a16="http://schemas.microsoft.com/office/drawing/2014/main" val="20005"/>
                    </a:ext>
                  </a:extLst>
                </a:gridCol>
              </a:tblGrid>
              <a:tr h="532479">
                <a:tc>
                  <a:txBody>
                    <a:bodyPr/>
                    <a:lstStyle/>
                    <a:p>
                      <a:pPr algn="ctr">
                        <a:lnSpc>
                          <a:spcPts val="3038"/>
                        </a:lnSpc>
                        <a:defRPr/>
                      </a:pPr>
                      <a:r>
                        <a:rPr lang="ja-JP" altLang="en-US" sz="14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指標</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tc>
                  <a:txBody>
                    <a:bodyPr/>
                    <a:lstStyle/>
                    <a:p>
                      <a:pPr algn="ctr">
                        <a:lnSpc>
                          <a:spcPct val="100000"/>
                        </a:lnSpc>
                        <a:defRPr/>
                      </a:pPr>
                      <a:r>
                        <a:rPr lang="ja-JP" altLang="en-US" sz="14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楽天</a:t>
                      </a:r>
                      <a:endParaRPr lang="en-US" altLang="ja-JP" sz="14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endParaRPr>
                    </a:p>
                    <a:p>
                      <a:pPr algn="ctr">
                        <a:lnSpc>
                          <a:spcPct val="100000"/>
                        </a:lnSpc>
                        <a:defRPr/>
                      </a:pPr>
                      <a:r>
                        <a:rPr lang="ja-JP" altLang="en-US" sz="12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a:t>
                      </a:r>
                      <a:r>
                        <a:rPr lang="en-US" altLang="ja-JP" sz="12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RPP</a:t>
                      </a:r>
                      <a:r>
                        <a:rPr lang="ja-JP" altLang="en-US" sz="12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広告）</a:t>
                      </a:r>
                      <a:endParaRPr lang="en-US" altLang="ja-JP" sz="12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tc>
                  <a:txBody>
                    <a:bodyPr/>
                    <a:lstStyle/>
                    <a:p>
                      <a:pPr algn="ctr">
                        <a:lnSpc>
                          <a:spcPct val="100000"/>
                        </a:lnSpc>
                        <a:defRPr/>
                      </a:pPr>
                      <a:r>
                        <a:rPr lang="en-US" altLang="ja-JP" sz="14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Amazon</a:t>
                      </a:r>
                    </a:p>
                    <a:p>
                      <a:pPr algn="ctr">
                        <a:lnSpc>
                          <a:spcPct val="100000"/>
                        </a:lnSpc>
                        <a:defRPr/>
                      </a:pPr>
                      <a:r>
                        <a:rPr lang="ja-JP" altLang="en-US" sz="1200" b="1" dirty="0">
                          <a:latin typeface="Meiryo UI" panose="020B0604030504040204" pitchFamily="50" charset="-128"/>
                          <a:ea typeface="Meiryo UI" panose="020B0604030504040204" pitchFamily="50" charset="-128"/>
                        </a:rPr>
                        <a:t>（スポンサープロダクト広告）</a:t>
                      </a:r>
                      <a:endParaRPr lang="en-US" altLang="ja-JP" sz="12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tc>
                  <a:txBody>
                    <a:bodyPr/>
                    <a:lstStyle/>
                    <a:p>
                      <a:pPr algn="ctr">
                        <a:lnSpc>
                          <a:spcPct val="100000"/>
                        </a:lnSpc>
                        <a:defRPr/>
                      </a:pPr>
                      <a:r>
                        <a:rPr lang="ja-JP" altLang="en-US" sz="14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t>差分</a:t>
                      </a:r>
                      <a:br>
                        <a:rPr lang="en-US" altLang="ja-JP" sz="14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br>
                      <a:r>
                        <a:rPr lang="ja-JP" altLang="en-US" sz="12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t>（</a:t>
                      </a:r>
                      <a:r>
                        <a:rPr lang="en-US" altLang="ja-JP" sz="12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t>Amazon-</a:t>
                      </a:r>
                      <a:r>
                        <a:rPr lang="ja-JP" altLang="en-US" sz="12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t>楽天）</a:t>
                      </a:r>
                      <a:endParaRPr lang="en-US" altLang="ja-JP" sz="14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42719">
                <a:tc>
                  <a:txBody>
                    <a:bodyPr/>
                    <a:lstStyle/>
                    <a:p>
                      <a:pPr algn="ctr">
                        <a:lnSpc>
                          <a:spcPts val="3079"/>
                        </a:lnSpc>
                        <a:defRPr/>
                      </a:pPr>
                      <a:r>
                        <a:rPr lang="ja-JP" altLang="en-US" sz="1400" b="1" dirty="0">
                          <a:latin typeface="Meiryo UI" panose="020B0604030504040204" pitchFamily="50" charset="-128"/>
                          <a:ea typeface="Meiryo UI" panose="020B0604030504040204" pitchFamily="50" charset="-128"/>
                        </a:rPr>
                        <a:t>インプレッション数</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sz="1400" dirty="0">
                          <a:latin typeface="Meiryo UI" panose="020B0604030504040204" pitchFamily="50" charset="-128"/>
                          <a:ea typeface="Meiryo UI" panose="020B0604030504040204" pitchFamily="50" charset="-128"/>
                        </a:rPr>
                        <a:t>1,581,140</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86,62</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2</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3038"/>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1,494,918</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2848093"/>
                  </a:ext>
                </a:extLst>
              </a:tr>
              <a:tr h="542719">
                <a:tc>
                  <a:txBody>
                    <a:bodyPr/>
                    <a:lstStyle/>
                    <a:p>
                      <a:pPr algn="ctr">
                        <a:lnSpc>
                          <a:spcPts val="3079"/>
                        </a:lnSpc>
                        <a:defRPr/>
                      </a:pPr>
                      <a:r>
                        <a:rPr lang="ja-JP" altLang="en-US" sz="1400" b="1" dirty="0">
                          <a:solidFill>
                            <a:srgbClr val="292B2B"/>
                          </a:solidFill>
                          <a:latin typeface="Meiryo UI" panose="020B0604030504040204" pitchFamily="50" charset="-128"/>
                          <a:ea typeface="Meiryo UI" panose="020B0604030504040204" pitchFamily="50" charset="-128"/>
                          <a:sym typeface="Source Han Sans JP Medium"/>
                        </a:rPr>
                        <a:t>クリック数</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1,013</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a:t>
                      </a:r>
                      <a:r>
                        <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704</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3038"/>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+691</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542719">
                <a:tc>
                  <a:txBody>
                    <a:bodyPr/>
                    <a:lstStyle/>
                    <a:p>
                      <a:pPr algn="ctr">
                        <a:lnSpc>
                          <a:spcPts val="3079"/>
                        </a:lnSpc>
                        <a:defRPr/>
                      </a:pPr>
                      <a:r>
                        <a:rPr lang="en-US" sz="1400" b="1" dirty="0">
                          <a:latin typeface="Meiryo UI" panose="020B0604030504040204" pitchFamily="50" charset="-128"/>
                          <a:ea typeface="Meiryo UI" panose="020B0604030504040204" pitchFamily="50" charset="-128"/>
                        </a:rPr>
                        <a:t>CV</a:t>
                      </a:r>
                      <a:r>
                        <a:rPr lang="ja-JP" altLang="en-US" sz="1400" b="1" dirty="0">
                          <a:latin typeface="Meiryo UI" panose="020B0604030504040204" pitchFamily="50" charset="-128"/>
                          <a:ea typeface="Meiryo UI" panose="020B0604030504040204" pitchFamily="50" charset="-128"/>
                        </a:rPr>
                        <a:t>数</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21</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117</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96</a:t>
                      </a:r>
                      <a:endParaRPr lang="en-US" sz="1400" dirty="0">
                        <a:solidFill>
                          <a:schemeClr val="tx1"/>
                        </a:solidFill>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542719">
                <a:tc>
                  <a:txBody>
                    <a:bodyPr/>
                    <a:lstStyle/>
                    <a:p>
                      <a:pPr algn="ctr">
                        <a:lnSpc>
                          <a:spcPts val="3079"/>
                        </a:lnSpc>
                        <a:defRPr/>
                      </a:pPr>
                      <a:r>
                        <a:rPr lang="ja-JP" altLang="en-US" sz="1400" b="1" dirty="0">
                          <a:solidFill>
                            <a:srgbClr val="292B2B"/>
                          </a:solidFill>
                          <a:latin typeface="Meiryo UI" panose="020B0604030504040204" pitchFamily="50" charset="-128"/>
                          <a:ea typeface="Meiryo UI" panose="020B0604030504040204" pitchFamily="50" charset="-128"/>
                          <a:sym typeface="Source Han Sans JP Medium"/>
                        </a:rPr>
                        <a:t>クリック率</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0.0</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6</a:t>
                      </a:r>
                      <a:r>
                        <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1.</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97</a:t>
                      </a:r>
                      <a:r>
                        <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sz="1400" dirty="0">
                          <a:solidFill>
                            <a:schemeClr val="tx1"/>
                          </a:solidFill>
                          <a:latin typeface="Meiryo UI" panose="020B0604030504040204" pitchFamily="50" charset="-128"/>
                          <a:ea typeface="Meiryo UI" panose="020B0604030504040204" pitchFamily="50" charset="-128"/>
                        </a:rPr>
                        <a:t>+1.</a:t>
                      </a:r>
                      <a:r>
                        <a:rPr lang="en-US" altLang="ja-JP" sz="1400" dirty="0">
                          <a:solidFill>
                            <a:schemeClr val="tx1"/>
                          </a:solidFill>
                          <a:latin typeface="Meiryo UI" panose="020B0604030504040204" pitchFamily="50" charset="-128"/>
                          <a:ea typeface="Meiryo UI" panose="020B0604030504040204" pitchFamily="50" charset="-128"/>
                        </a:rPr>
                        <a:t>91</a:t>
                      </a:r>
                      <a:r>
                        <a:rPr lang="en-US" sz="1400" dirty="0">
                          <a:solidFill>
                            <a:schemeClr val="tx1"/>
                          </a:solidFill>
                          <a:latin typeface="Meiryo UI" panose="020B0604030504040204" pitchFamily="50" charset="-128"/>
                          <a:ea typeface="Meiryo UI" panose="020B0604030504040204" pitchFamily="50" charset="-128"/>
                        </a:rPr>
                        <a:t>pt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03990670"/>
                  </a:ext>
                </a:extLst>
              </a:tr>
              <a:tr h="542719">
                <a:tc>
                  <a:txBody>
                    <a:bodyPr/>
                    <a:lstStyle/>
                    <a:p>
                      <a:pPr algn="ctr">
                        <a:lnSpc>
                          <a:spcPts val="3079"/>
                        </a:lnSpc>
                        <a:defRPr/>
                      </a:pPr>
                      <a:r>
                        <a:rPr lang="ja-JP" altLang="en-US" sz="1400" b="1" dirty="0">
                          <a:latin typeface="Meiryo UI" panose="020B0604030504040204" pitchFamily="50" charset="-128"/>
                          <a:ea typeface="Meiryo UI" panose="020B0604030504040204" pitchFamily="50" charset="-128"/>
                        </a:rPr>
                        <a:t>転換率</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sz="1400" dirty="0">
                          <a:latin typeface="Meiryo UI" panose="020B0604030504040204" pitchFamily="50" charset="-128"/>
                          <a:ea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rPr>
                        <a:t>07</a:t>
                      </a:r>
                      <a:r>
                        <a:rPr lang="en-US" sz="1400" dirty="0">
                          <a:latin typeface="Meiryo UI" panose="020B0604030504040204" pitchFamily="50" charset="-128"/>
                          <a:ea typeface="Meiryo UI" panose="020B0604030504040204" pitchFamily="50" charset="-128"/>
                        </a:rPr>
                        <a: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6</a:t>
                      </a:r>
                      <a:r>
                        <a:rPr 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87</a:t>
                      </a:r>
                      <a:r>
                        <a:rPr lang="en-US" sz="1400" dirty="0">
                          <a:latin typeface="Meiryo UI" panose="020B0604030504040204" pitchFamily="50" charset="-128"/>
                          <a:ea typeface="Meiryo UI" panose="020B0604030504040204" pitchFamily="50" charset="-128"/>
                        </a:rPr>
                        <a: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a:t>
                      </a:r>
                      <a:r>
                        <a:rPr 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8</a:t>
                      </a:r>
                      <a:r>
                        <a:rPr lang="en-US" sz="1400" dirty="0">
                          <a:solidFill>
                            <a:schemeClr val="tx1"/>
                          </a:solidFill>
                          <a:latin typeface="Meiryo UI" panose="020B0604030504040204" pitchFamily="50" charset="-128"/>
                          <a:ea typeface="Meiryo UI" panose="020B0604030504040204" pitchFamily="50" charset="-128"/>
                        </a:rPr>
                        <a:t>pt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8227059"/>
                  </a:ext>
                </a:extLst>
              </a:tr>
              <a:tr h="542719">
                <a:tc>
                  <a:txBody>
                    <a:bodyPr/>
                    <a:lstStyle/>
                    <a:p>
                      <a:pPr algn="ctr">
                        <a:lnSpc>
                          <a:spcPts val="3079"/>
                        </a:lnSpc>
                        <a:defRPr/>
                      </a:pPr>
                      <a:r>
                        <a:rPr lang="en-US" altLang="ja-JP" sz="1400" b="1" dirty="0">
                          <a:latin typeface="Meiryo UI" panose="020B0604030504040204" pitchFamily="50" charset="-128"/>
                          <a:ea typeface="Meiryo UI" panose="020B0604030504040204" pitchFamily="50" charset="-128"/>
                        </a:rPr>
                        <a:t>CPC</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en-US" sz="1400" dirty="0">
                          <a:latin typeface="Meiryo UI" panose="020B0604030504040204" pitchFamily="50" charset="-128"/>
                          <a:ea typeface="Meiryo UI" panose="020B0604030504040204" pitchFamily="50" charset="-128"/>
                        </a:rPr>
                        <a:t>3</a:t>
                      </a:r>
                      <a:r>
                        <a:rPr lang="en-US" altLang="ja-JP" sz="1400" dirty="0">
                          <a:latin typeface="Meiryo UI" panose="020B0604030504040204" pitchFamily="50" charset="-128"/>
                          <a:ea typeface="Meiryo UI" panose="020B0604030504040204" pitchFamily="50" charset="-128"/>
                        </a:rPr>
                        <a:t>0</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55</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25</a:t>
                      </a:r>
                      <a:endParaRPr lang="en-US" sz="1400" dirty="0">
                        <a:solidFill>
                          <a:schemeClr val="tx1"/>
                        </a:solidFill>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90729678"/>
                  </a:ext>
                </a:extLst>
              </a:tr>
              <a:tr h="542719">
                <a:tc>
                  <a:txBody>
                    <a:bodyPr/>
                    <a:lstStyle/>
                    <a:p>
                      <a:pPr algn="ctr">
                        <a:lnSpc>
                          <a:spcPts val="3079"/>
                        </a:lnSpc>
                        <a:defRPr/>
                      </a:pPr>
                      <a:r>
                        <a:rPr lang="en-US" altLang="ja-JP" sz="1400" b="1" dirty="0">
                          <a:latin typeface="Meiryo UI" panose="020B0604030504040204" pitchFamily="50" charset="-128"/>
                          <a:ea typeface="Meiryo UI" panose="020B0604030504040204" pitchFamily="50" charset="-128"/>
                        </a:rPr>
                        <a:t>ROAS</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316</a:t>
                      </a:r>
                      <a:r>
                        <a:rPr lang="en-US" sz="1400" dirty="0">
                          <a:latin typeface="Meiryo UI" panose="020B0604030504040204" pitchFamily="50" charset="-128"/>
                          <a:ea typeface="Meiryo UI" panose="020B0604030504040204" pitchFamily="50" charset="-128"/>
                        </a:rPr>
                        <a: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397</a:t>
                      </a:r>
                      <a:r>
                        <a:rPr lang="en-US" sz="1400" dirty="0">
                          <a:latin typeface="Meiryo UI" panose="020B0604030504040204" pitchFamily="50" charset="-128"/>
                          <a:ea typeface="Meiryo UI" panose="020B0604030504040204" pitchFamily="50" charset="-128"/>
                        </a:rPr>
                        <a: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81</a:t>
                      </a:r>
                      <a:r>
                        <a:rPr lang="en-US" sz="1400" dirty="0">
                          <a:solidFill>
                            <a:schemeClr val="tx1"/>
                          </a:solidFill>
                          <a:latin typeface="Meiryo UI" panose="020B0604030504040204" pitchFamily="50" charset="-128"/>
                          <a:ea typeface="Meiryo UI" panose="020B0604030504040204" pitchFamily="50" charset="-128"/>
                        </a:rPr>
                        <a:t>pt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1717844"/>
                  </a:ext>
                </a:extLst>
              </a:tr>
            </a:tbl>
          </a:graphicData>
        </a:graphic>
      </p:graphicFrame>
      <p:grpSp>
        <p:nvGrpSpPr>
          <p:cNvPr id="7" name="グループ化 6">
            <a:extLst>
              <a:ext uri="{FF2B5EF4-FFF2-40B4-BE49-F238E27FC236}">
                <a16:creationId xmlns:a16="http://schemas.microsoft.com/office/drawing/2014/main" id="{D055F3C1-9B96-CF60-28DF-D69534B81050}"/>
              </a:ext>
            </a:extLst>
          </p:cNvPr>
          <p:cNvGrpSpPr/>
          <p:nvPr/>
        </p:nvGrpSpPr>
        <p:grpSpPr>
          <a:xfrm>
            <a:off x="2034612" y="1613043"/>
            <a:ext cx="8114602" cy="338554"/>
            <a:chOff x="1080963" y="1181932"/>
            <a:chExt cx="3600400" cy="360290"/>
          </a:xfrm>
        </p:grpSpPr>
        <p:cxnSp>
          <p:nvCxnSpPr>
            <p:cNvPr id="8" name="直線コネクタ 7">
              <a:extLst>
                <a:ext uri="{FF2B5EF4-FFF2-40B4-BE49-F238E27FC236}">
                  <a16:creationId xmlns:a16="http://schemas.microsoft.com/office/drawing/2014/main" id="{19473503-72B3-CC6F-9969-2BB53DC417BC}"/>
                </a:ext>
              </a:extLst>
            </p:cNvPr>
            <p:cNvCxnSpPr>
              <a:cxnSpLocks/>
            </p:cNvCxnSpPr>
            <p:nvPr/>
          </p:nvCxnSpPr>
          <p:spPr bwMode="auto">
            <a:xfrm>
              <a:off x="1080963" y="1522924"/>
              <a:ext cx="3600400"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1EC0B4CE-0CD0-B88D-BC46-3B220C48DDD9}"/>
                </a:ext>
              </a:extLst>
            </p:cNvPr>
            <p:cNvSpPr txBox="1"/>
            <p:nvPr/>
          </p:nvSpPr>
          <p:spPr>
            <a:xfrm>
              <a:off x="2347676" y="1181932"/>
              <a:ext cx="1067007" cy="360290"/>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同一商品の広告指標比較</a:t>
              </a:r>
            </a:p>
          </p:txBody>
        </p:sp>
      </p:grpSp>
      <p:sp>
        <p:nvSpPr>
          <p:cNvPr id="11" name="正方形/長方形 10">
            <a:extLst>
              <a:ext uri="{FF2B5EF4-FFF2-40B4-BE49-F238E27FC236}">
                <a16:creationId xmlns:a16="http://schemas.microsoft.com/office/drawing/2014/main" id="{E05AB5AF-36C7-E548-F524-C2891BF2FC8D}"/>
              </a:ext>
            </a:extLst>
          </p:cNvPr>
          <p:cNvSpPr/>
          <p:nvPr/>
        </p:nvSpPr>
        <p:spPr>
          <a:xfrm>
            <a:off x="2026438" y="2586902"/>
            <a:ext cx="8114602" cy="536441"/>
          </a:xfrm>
          <a:prstGeom prst="rect">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4A94CDD-A857-84E3-2E3C-CB90A1781FC1}"/>
              </a:ext>
            </a:extLst>
          </p:cNvPr>
          <p:cNvSpPr/>
          <p:nvPr/>
        </p:nvSpPr>
        <p:spPr>
          <a:xfrm>
            <a:off x="2026438" y="3232882"/>
            <a:ext cx="8114602" cy="2089132"/>
          </a:xfrm>
          <a:prstGeom prst="rect">
            <a:avLst/>
          </a:prstGeom>
          <a:no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502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E2B9-10A3-4450-215E-51DFAFA658D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91EF26-1524-E315-E3C5-2AA9861734DC}"/>
              </a:ext>
            </a:extLst>
          </p:cNvPr>
          <p:cNvSpPr>
            <a:spLocks noGrp="1"/>
          </p:cNvSpPr>
          <p:nvPr>
            <p:ph type="title"/>
          </p:nvPr>
        </p:nvSpPr>
        <p:spPr/>
        <p:txBody>
          <a:bodyPr/>
          <a:lstStyle/>
          <a:p>
            <a:r>
              <a:rPr kumimoji="1" lang="ja-JP" altLang="en-US" dirty="0"/>
              <a:t>キーワード単位の広告指標比較</a:t>
            </a:r>
          </a:p>
        </p:txBody>
      </p:sp>
      <p:sp>
        <p:nvSpPr>
          <p:cNvPr id="3" name="スライド番号プレースホルダー 2">
            <a:extLst>
              <a:ext uri="{FF2B5EF4-FFF2-40B4-BE49-F238E27FC236}">
                <a16:creationId xmlns:a16="http://schemas.microsoft.com/office/drawing/2014/main" id="{D5837DAE-41A0-6EB6-F188-3A38996F4951}"/>
              </a:ext>
            </a:extLst>
          </p:cNvPr>
          <p:cNvSpPr>
            <a:spLocks noGrp="1"/>
          </p:cNvSpPr>
          <p:nvPr>
            <p:ph type="sldNum" sz="quarter" idx="12"/>
          </p:nvPr>
        </p:nvSpPr>
        <p:spPr/>
        <p:txBody>
          <a:bodyPr/>
          <a:lstStyle/>
          <a:p>
            <a:fld id="{2F6B20DE-9286-47A2-A353-AC762BD47F08}" type="slidenum">
              <a:rPr kumimoji="1" lang="ja-JP" altLang="en-US" smtClean="0"/>
              <a:t>12</a:t>
            </a:fld>
            <a:endParaRPr kumimoji="1" lang="ja-JP" altLang="en-US" dirty="0"/>
          </a:p>
        </p:txBody>
      </p:sp>
      <p:sp>
        <p:nvSpPr>
          <p:cNvPr id="4" name="テキスト プレースホルダー 3">
            <a:extLst>
              <a:ext uri="{FF2B5EF4-FFF2-40B4-BE49-F238E27FC236}">
                <a16:creationId xmlns:a16="http://schemas.microsoft.com/office/drawing/2014/main" id="{8ADB099C-85EF-BFF8-ABF1-9B01F3F98C21}"/>
              </a:ext>
            </a:extLst>
          </p:cNvPr>
          <p:cNvSpPr>
            <a:spLocks noGrp="1"/>
          </p:cNvSpPr>
          <p:nvPr>
            <p:ph type="body" sz="quarter" idx="10"/>
          </p:nvPr>
        </p:nvSpPr>
        <p:spPr>
          <a:xfrm>
            <a:off x="188871" y="757380"/>
            <a:ext cx="11806084" cy="927579"/>
          </a:xfrm>
        </p:spPr>
        <p:txBody>
          <a:bodyPr>
            <a:normAutofit/>
          </a:bodyPr>
          <a:lstStyle/>
          <a:p>
            <a:r>
              <a:rPr lang="ja-JP" altLang="en-US" dirty="0"/>
              <a:t>楽天</a:t>
            </a:r>
            <a:r>
              <a:rPr lang="en-US" altLang="ja-JP" dirty="0"/>
              <a:t>RPP</a:t>
            </a:r>
            <a:r>
              <a:rPr lang="ja-JP" altLang="en-US" dirty="0"/>
              <a:t>広告と</a:t>
            </a:r>
            <a:r>
              <a:rPr lang="en-US" altLang="ja-JP" dirty="0"/>
              <a:t>Amazon</a:t>
            </a:r>
            <a:r>
              <a:rPr lang="ja-JP" altLang="en-US" dirty="0"/>
              <a:t>スポンサープロダクト広告で同一キーワードで掲載した際の数値比較は以下の通りです。（楽天</a:t>
            </a:r>
            <a:r>
              <a:rPr lang="en-US" altLang="ja-JP" dirty="0"/>
              <a:t>Amazon</a:t>
            </a:r>
            <a:r>
              <a:rPr lang="ja-JP" altLang="en-US" dirty="0"/>
              <a:t>ともに</a:t>
            </a:r>
            <a:r>
              <a:rPr lang="en-US" altLang="ja-JP" dirty="0"/>
              <a:t>1</a:t>
            </a:r>
            <a:r>
              <a:rPr lang="ja-JP" altLang="en-US" dirty="0"/>
              <a:t>ページ目に上位掲載されている同一商品の同一非指名キーワードで比較）インプレッション、クリック、</a:t>
            </a:r>
            <a:r>
              <a:rPr lang="en-US" altLang="ja-JP" dirty="0"/>
              <a:t>CV</a:t>
            </a:r>
            <a:r>
              <a:rPr lang="ja-JP" altLang="en-US" dirty="0"/>
              <a:t>の母数は</a:t>
            </a:r>
            <a:r>
              <a:rPr lang="en-US" altLang="ja-JP" dirty="0"/>
              <a:t>Amazon</a:t>
            </a:r>
            <a:r>
              <a:rPr lang="ja-JP" altLang="en-US" dirty="0"/>
              <a:t>が上回っており、クリック率、転換率、</a:t>
            </a:r>
            <a:r>
              <a:rPr lang="en-US" altLang="ja-JP" dirty="0"/>
              <a:t>ROAS</a:t>
            </a:r>
            <a:r>
              <a:rPr lang="ja-JP" altLang="en-US" dirty="0"/>
              <a:t>の点では楽天の方が上回る結果となりました。</a:t>
            </a:r>
          </a:p>
        </p:txBody>
      </p:sp>
      <p:graphicFrame>
        <p:nvGraphicFramePr>
          <p:cNvPr id="9" name="Table 26">
            <a:extLst>
              <a:ext uri="{FF2B5EF4-FFF2-40B4-BE49-F238E27FC236}">
                <a16:creationId xmlns:a16="http://schemas.microsoft.com/office/drawing/2014/main" id="{ED770B03-B87E-4346-5AE3-0E72528D5948}"/>
              </a:ext>
            </a:extLst>
          </p:cNvPr>
          <p:cNvGraphicFramePr>
            <a:graphicFrameLocks noGrp="1"/>
          </p:cNvGraphicFramePr>
          <p:nvPr>
            <p:extLst>
              <p:ext uri="{D42A27DB-BD31-4B8C-83A1-F6EECF244321}">
                <p14:modId xmlns:p14="http://schemas.microsoft.com/office/powerpoint/2010/main" val="3012908624"/>
              </p:ext>
            </p:extLst>
          </p:nvPr>
        </p:nvGraphicFramePr>
        <p:xfrm>
          <a:off x="2034612" y="2061135"/>
          <a:ext cx="8114602" cy="4331512"/>
        </p:xfrm>
        <a:graphic>
          <a:graphicData uri="http://schemas.openxmlformats.org/drawingml/2006/table">
            <a:tbl>
              <a:tblPr/>
              <a:tblGrid>
                <a:gridCol w="2083673">
                  <a:extLst>
                    <a:ext uri="{9D8B030D-6E8A-4147-A177-3AD203B41FA5}">
                      <a16:colId xmlns:a16="http://schemas.microsoft.com/office/drawing/2014/main" val="20000"/>
                    </a:ext>
                  </a:extLst>
                </a:gridCol>
                <a:gridCol w="2198670">
                  <a:extLst>
                    <a:ext uri="{9D8B030D-6E8A-4147-A177-3AD203B41FA5}">
                      <a16:colId xmlns:a16="http://schemas.microsoft.com/office/drawing/2014/main" val="20001"/>
                    </a:ext>
                  </a:extLst>
                </a:gridCol>
                <a:gridCol w="2163650">
                  <a:extLst>
                    <a:ext uri="{9D8B030D-6E8A-4147-A177-3AD203B41FA5}">
                      <a16:colId xmlns:a16="http://schemas.microsoft.com/office/drawing/2014/main" val="20002"/>
                    </a:ext>
                  </a:extLst>
                </a:gridCol>
                <a:gridCol w="1668609">
                  <a:extLst>
                    <a:ext uri="{9D8B030D-6E8A-4147-A177-3AD203B41FA5}">
                      <a16:colId xmlns:a16="http://schemas.microsoft.com/office/drawing/2014/main" val="20005"/>
                    </a:ext>
                  </a:extLst>
                </a:gridCol>
              </a:tblGrid>
              <a:tr h="532479">
                <a:tc>
                  <a:txBody>
                    <a:bodyPr/>
                    <a:lstStyle/>
                    <a:p>
                      <a:pPr algn="ctr">
                        <a:lnSpc>
                          <a:spcPts val="3038"/>
                        </a:lnSpc>
                        <a:defRPr/>
                      </a:pPr>
                      <a:r>
                        <a:rPr lang="ja-JP" altLang="en-US" sz="14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指標</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tc>
                  <a:txBody>
                    <a:bodyPr/>
                    <a:lstStyle/>
                    <a:p>
                      <a:pPr algn="ctr">
                        <a:lnSpc>
                          <a:spcPct val="100000"/>
                        </a:lnSpc>
                        <a:defRPr/>
                      </a:pPr>
                      <a:r>
                        <a:rPr lang="ja-JP" altLang="en-US" sz="14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楽天</a:t>
                      </a:r>
                      <a:endParaRPr lang="en-US" altLang="ja-JP" sz="14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endParaRPr>
                    </a:p>
                    <a:p>
                      <a:pPr algn="ctr">
                        <a:lnSpc>
                          <a:spcPct val="100000"/>
                        </a:lnSpc>
                        <a:defRPr/>
                      </a:pPr>
                      <a:r>
                        <a:rPr lang="ja-JP" altLang="en-US" sz="12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a:t>
                      </a:r>
                      <a:r>
                        <a:rPr lang="en-US" altLang="ja-JP" sz="12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RPP</a:t>
                      </a:r>
                      <a:r>
                        <a:rPr lang="ja-JP" altLang="en-US" sz="12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広告）</a:t>
                      </a:r>
                      <a:endParaRPr lang="en-US" altLang="ja-JP" sz="12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tc>
                  <a:txBody>
                    <a:bodyPr/>
                    <a:lstStyle/>
                    <a:p>
                      <a:pPr algn="ctr">
                        <a:lnSpc>
                          <a:spcPct val="100000"/>
                        </a:lnSpc>
                        <a:defRPr/>
                      </a:pPr>
                      <a:r>
                        <a:rPr lang="en-US" altLang="ja-JP" sz="1400" b="1" dirty="0">
                          <a:solidFill>
                            <a:srgbClr val="292B2B"/>
                          </a:solidFill>
                          <a:latin typeface="Meiryo UI" panose="020B0604030504040204" pitchFamily="50" charset="-128"/>
                          <a:ea typeface="Meiryo UI" panose="020B0604030504040204" pitchFamily="50" charset="-128"/>
                          <a:cs typeface="Source Han Sans JP Medium"/>
                          <a:sym typeface="Source Han Sans JP Medium"/>
                        </a:rPr>
                        <a:t>Amazon</a:t>
                      </a:r>
                    </a:p>
                    <a:p>
                      <a:pPr algn="ctr">
                        <a:lnSpc>
                          <a:spcPct val="100000"/>
                        </a:lnSpc>
                        <a:defRPr/>
                      </a:pPr>
                      <a:r>
                        <a:rPr lang="ja-JP" altLang="en-US" sz="1200" b="1" dirty="0">
                          <a:latin typeface="Meiryo UI" panose="020B0604030504040204" pitchFamily="50" charset="-128"/>
                          <a:ea typeface="Meiryo UI" panose="020B0604030504040204" pitchFamily="50" charset="-128"/>
                        </a:rPr>
                        <a:t>（スポンサープロダクト広告）</a:t>
                      </a:r>
                      <a:endParaRPr lang="en-US" altLang="ja-JP" sz="12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tc>
                  <a:txBody>
                    <a:bodyPr/>
                    <a:lstStyle/>
                    <a:p>
                      <a:pPr algn="ctr">
                        <a:lnSpc>
                          <a:spcPct val="100000"/>
                        </a:lnSpc>
                        <a:defRPr/>
                      </a:pPr>
                      <a:r>
                        <a:rPr lang="ja-JP" altLang="en-US" sz="14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t>差分</a:t>
                      </a:r>
                      <a:br>
                        <a:rPr lang="en-US" altLang="ja-JP" sz="14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br>
                      <a:r>
                        <a:rPr lang="ja-JP" altLang="en-US" sz="12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t>（</a:t>
                      </a:r>
                      <a:r>
                        <a:rPr lang="en-US" altLang="ja-JP" sz="12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t>Amazon-</a:t>
                      </a:r>
                      <a:r>
                        <a:rPr lang="ja-JP" altLang="en-US" sz="12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rPr>
                        <a:t>楽天）</a:t>
                      </a:r>
                      <a:endParaRPr lang="en-US" altLang="ja-JP" sz="1400" b="1" dirty="0">
                        <a:solidFill>
                          <a:srgbClr val="FFFFFF"/>
                        </a:solidFill>
                        <a:latin typeface="Meiryo UI" panose="020B0604030504040204" pitchFamily="50" charset="-128"/>
                        <a:ea typeface="Meiryo UI" panose="020B0604030504040204" pitchFamily="50" charset="-128"/>
                        <a:cs typeface="Source Han Sans JP Medium"/>
                        <a:sym typeface="Source Han Sans JP Medium"/>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42719">
                <a:tc>
                  <a:txBody>
                    <a:bodyPr/>
                    <a:lstStyle/>
                    <a:p>
                      <a:pPr algn="ctr">
                        <a:lnSpc>
                          <a:spcPts val="3079"/>
                        </a:lnSpc>
                        <a:defRPr/>
                      </a:pPr>
                      <a:r>
                        <a:rPr lang="ja-JP" altLang="en-US" sz="1400" b="1" dirty="0">
                          <a:latin typeface="Meiryo UI" panose="020B0604030504040204" pitchFamily="50" charset="-128"/>
                          <a:ea typeface="Meiryo UI" panose="020B0604030504040204" pitchFamily="50" charset="-128"/>
                        </a:rPr>
                        <a:t>インプレッション数</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278</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19,172</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3038"/>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18,894</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2848093"/>
                  </a:ext>
                </a:extLst>
              </a:tr>
              <a:tr h="542719">
                <a:tc>
                  <a:txBody>
                    <a:bodyPr/>
                    <a:lstStyle/>
                    <a:p>
                      <a:pPr algn="ctr">
                        <a:lnSpc>
                          <a:spcPts val="3079"/>
                        </a:lnSpc>
                        <a:defRPr/>
                      </a:pPr>
                      <a:r>
                        <a:rPr lang="ja-JP" altLang="en-US" sz="1400" b="1" dirty="0">
                          <a:solidFill>
                            <a:srgbClr val="292B2B"/>
                          </a:solidFill>
                          <a:latin typeface="Meiryo UI" panose="020B0604030504040204" pitchFamily="50" charset="-128"/>
                          <a:ea typeface="Meiryo UI" panose="020B0604030504040204" pitchFamily="50" charset="-128"/>
                          <a:sym typeface="Source Han Sans JP Medium"/>
                        </a:rPr>
                        <a:t>クリック数</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6</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3038"/>
                        </a:lnSpc>
                        <a:spcBef>
                          <a:spcPts val="0"/>
                        </a:spcBef>
                        <a:spcAft>
                          <a:spcPts val="0"/>
                        </a:spcAft>
                        <a:buClrTx/>
                        <a:buSzTx/>
                        <a:buFontTx/>
                        <a:buNone/>
                        <a:tabLst/>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171</a:t>
                      </a:r>
                      <a:endPar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altLang="ja-JP" sz="1400" dirty="0">
                          <a:solidFill>
                            <a:schemeClr val="tx1"/>
                          </a:solidFill>
                          <a:latin typeface="Meiryo UI" panose="020B0604030504040204" pitchFamily="50" charset="-128"/>
                          <a:ea typeface="Meiryo UI" panose="020B0604030504040204" pitchFamily="50" charset="-128"/>
                        </a:rPr>
                        <a:t>165</a:t>
                      </a:r>
                      <a:endParaRPr lang="en-US" sz="1400" dirty="0">
                        <a:solidFill>
                          <a:schemeClr val="tx1"/>
                        </a:solidFill>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542719">
                <a:tc>
                  <a:txBody>
                    <a:bodyPr/>
                    <a:lstStyle/>
                    <a:p>
                      <a:pPr algn="ctr">
                        <a:lnSpc>
                          <a:spcPts val="3079"/>
                        </a:lnSpc>
                        <a:defRPr/>
                      </a:pPr>
                      <a:r>
                        <a:rPr lang="en-US" altLang="ja-JP" sz="1400" b="1" dirty="0">
                          <a:latin typeface="Meiryo UI" panose="020B0604030504040204" pitchFamily="50" charset="-128"/>
                          <a:ea typeface="Meiryo UI" panose="020B0604030504040204" pitchFamily="50" charset="-128"/>
                        </a:rPr>
                        <a:t>CV</a:t>
                      </a:r>
                      <a:r>
                        <a:rPr lang="ja-JP" altLang="en-US" sz="1400" b="1" dirty="0">
                          <a:latin typeface="Meiryo UI" panose="020B0604030504040204" pitchFamily="50" charset="-128"/>
                          <a:ea typeface="Meiryo UI" panose="020B0604030504040204" pitchFamily="50" charset="-128"/>
                        </a:rPr>
                        <a:t>数</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2</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3038"/>
                        </a:lnSpc>
                        <a:spcBef>
                          <a:spcPts val="0"/>
                        </a:spcBef>
                        <a:spcAft>
                          <a:spcPts val="0"/>
                        </a:spcAft>
                        <a:buClrTx/>
                        <a:buSzTx/>
                        <a:buFontTx/>
                        <a:buNone/>
                        <a:tabLst/>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6</a:t>
                      </a:r>
                      <a:endPar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a:t>
                      </a:r>
                      <a:endParaRPr lang="en-US" sz="1400" dirty="0">
                        <a:solidFill>
                          <a:schemeClr val="tx1"/>
                        </a:solidFill>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542719">
                <a:tc>
                  <a:txBody>
                    <a:bodyPr/>
                    <a:lstStyle/>
                    <a:p>
                      <a:pPr algn="ctr">
                        <a:lnSpc>
                          <a:spcPts val="3079"/>
                        </a:lnSpc>
                        <a:defRPr/>
                      </a:pPr>
                      <a:r>
                        <a:rPr lang="ja-JP" altLang="en-US" sz="1400" b="1" dirty="0">
                          <a:solidFill>
                            <a:srgbClr val="292B2B"/>
                          </a:solidFill>
                          <a:latin typeface="Meiryo UI" panose="020B0604030504040204" pitchFamily="50" charset="-128"/>
                          <a:ea typeface="Meiryo UI" panose="020B0604030504040204" pitchFamily="50" charset="-128"/>
                          <a:sym typeface="Source Han Sans JP Medium"/>
                        </a:rPr>
                        <a:t>クリック率</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2.88</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3038"/>
                        </a:lnSpc>
                        <a:spcBef>
                          <a:spcPts val="0"/>
                        </a:spcBef>
                        <a:spcAft>
                          <a:spcPts val="0"/>
                        </a:spcAft>
                        <a:buClrTx/>
                        <a:buSzTx/>
                        <a:buFontTx/>
                        <a:buNone/>
                        <a:tabLst/>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0.89</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1.99pt</a:t>
                      </a:r>
                      <a:endParaRPr lang="en-US" sz="1400" dirty="0">
                        <a:solidFill>
                          <a:schemeClr val="tx1"/>
                        </a:solidFill>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75066584"/>
                  </a:ext>
                </a:extLst>
              </a:tr>
              <a:tr h="542719">
                <a:tc>
                  <a:txBody>
                    <a:bodyPr/>
                    <a:lstStyle/>
                    <a:p>
                      <a:pPr algn="ctr">
                        <a:lnSpc>
                          <a:spcPts val="3079"/>
                        </a:lnSpc>
                        <a:defRPr/>
                      </a:pPr>
                      <a:r>
                        <a:rPr lang="ja-JP" altLang="en-US" sz="1400" b="1" dirty="0">
                          <a:latin typeface="Meiryo UI" panose="020B0604030504040204" pitchFamily="50" charset="-128"/>
                          <a:ea typeface="Meiryo UI" panose="020B0604030504040204" pitchFamily="50" charset="-128"/>
                        </a:rPr>
                        <a:t>転換率</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3.51</a:t>
                      </a:r>
                      <a:r>
                        <a:rPr lang="ja-JP" altLang="en-US" sz="1400" dirty="0">
                          <a:latin typeface="Meiryo UI" panose="020B0604030504040204" pitchFamily="50" charset="-128"/>
                          <a:ea typeface="Meiryo UI" panose="020B0604030504040204" pitchFamily="50" charset="-128"/>
                        </a:rPr>
                        <a:t>％</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21.49%</a:t>
                      </a:r>
                      <a:endParaRPr lang="en-US" sz="1400" dirty="0">
                        <a:solidFill>
                          <a:schemeClr val="tx1"/>
                        </a:solidFill>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8227059"/>
                  </a:ext>
                </a:extLst>
              </a:tr>
              <a:tr h="542719">
                <a:tc>
                  <a:txBody>
                    <a:bodyPr/>
                    <a:lstStyle/>
                    <a:p>
                      <a:pPr algn="ctr">
                        <a:lnSpc>
                          <a:spcPts val="3079"/>
                        </a:lnSpc>
                        <a:defRPr/>
                      </a:pPr>
                      <a:r>
                        <a:rPr lang="en-US" altLang="ja-JP" sz="1400" b="1" dirty="0">
                          <a:latin typeface="Meiryo UI" panose="020B0604030504040204" pitchFamily="50" charset="-128"/>
                          <a:ea typeface="Meiryo UI" panose="020B0604030504040204" pitchFamily="50" charset="-128"/>
                        </a:rPr>
                        <a:t>CPC</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¥138</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¥88</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50</a:t>
                      </a:r>
                      <a:endParaRPr lang="en-US" sz="1400" dirty="0">
                        <a:solidFill>
                          <a:schemeClr val="tx1"/>
                        </a:solidFill>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90729678"/>
                  </a:ext>
                </a:extLst>
              </a:tr>
              <a:tr h="542719">
                <a:tc>
                  <a:txBody>
                    <a:bodyPr/>
                    <a:lstStyle/>
                    <a:p>
                      <a:pPr algn="ctr">
                        <a:lnSpc>
                          <a:spcPts val="3079"/>
                        </a:lnSpc>
                        <a:defRPr/>
                      </a:pPr>
                      <a:r>
                        <a:rPr lang="en-US" altLang="ja-JP" sz="1400" b="1" dirty="0">
                          <a:latin typeface="Meiryo UI" panose="020B0604030504040204" pitchFamily="50" charset="-128"/>
                          <a:ea typeface="Meiryo UI" panose="020B0604030504040204" pitchFamily="50" charset="-128"/>
                        </a:rPr>
                        <a:t>ROAS</a:t>
                      </a:r>
                      <a:endParaRPr lang="en-US" sz="1400" b="1"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1,156</a:t>
                      </a:r>
                      <a:r>
                        <a:rPr lang="ja-JP" altLang="en-US" sz="1400" dirty="0">
                          <a:latin typeface="Meiryo UI" panose="020B0604030504040204" pitchFamily="50" charset="-128"/>
                          <a:ea typeface="Meiryo UI" panose="020B0604030504040204" pitchFamily="50" charset="-128"/>
                        </a:rPr>
                        <a:t>％</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en-US" altLang="ja-JP" sz="1400" dirty="0">
                          <a:latin typeface="Meiryo UI" panose="020B0604030504040204" pitchFamily="50" charset="-128"/>
                          <a:ea typeface="Meiryo UI" panose="020B0604030504040204" pitchFamily="50" charset="-128"/>
                        </a:rPr>
                        <a:t>116</a:t>
                      </a:r>
                      <a:r>
                        <a:rPr lang="ja-JP" altLang="en-US" sz="1400" dirty="0">
                          <a:latin typeface="Meiryo UI" panose="020B0604030504040204" pitchFamily="50" charset="-128"/>
                          <a:ea typeface="Meiryo UI" panose="020B0604030504040204" pitchFamily="50" charset="-128"/>
                        </a:rPr>
                        <a:t>％</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ctr">
                        <a:lnSpc>
                          <a:spcPts val="3038"/>
                        </a:lnSpc>
                        <a:defRPr/>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1,040</a:t>
                      </a:r>
                      <a:r>
                        <a:rPr lang="ja-JP" altLang="en-US" sz="1400" dirty="0">
                          <a:solidFill>
                            <a:schemeClr val="tx1"/>
                          </a:solidFill>
                          <a:latin typeface="Meiryo UI" panose="020B0604030504040204" pitchFamily="50" charset="-128"/>
                          <a:ea typeface="Meiryo UI" panose="020B0604030504040204" pitchFamily="50" charset="-128"/>
                        </a:rPr>
                        <a:t>％</a:t>
                      </a:r>
                      <a:endParaRPr lang="en-US" sz="1400" dirty="0">
                        <a:solidFill>
                          <a:schemeClr val="tx1"/>
                        </a:solidFill>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1717844"/>
                  </a:ext>
                </a:extLst>
              </a:tr>
            </a:tbl>
          </a:graphicData>
        </a:graphic>
      </p:graphicFrame>
      <p:grpSp>
        <p:nvGrpSpPr>
          <p:cNvPr id="7" name="グループ化 6">
            <a:extLst>
              <a:ext uri="{FF2B5EF4-FFF2-40B4-BE49-F238E27FC236}">
                <a16:creationId xmlns:a16="http://schemas.microsoft.com/office/drawing/2014/main" id="{47AB598A-72BA-CC5E-4C38-45AABFC97363}"/>
              </a:ext>
            </a:extLst>
          </p:cNvPr>
          <p:cNvGrpSpPr/>
          <p:nvPr/>
        </p:nvGrpSpPr>
        <p:grpSpPr>
          <a:xfrm>
            <a:off x="2034612" y="1613043"/>
            <a:ext cx="8114602" cy="338554"/>
            <a:chOff x="1080963" y="1181932"/>
            <a:chExt cx="3600400" cy="360290"/>
          </a:xfrm>
        </p:grpSpPr>
        <p:cxnSp>
          <p:nvCxnSpPr>
            <p:cNvPr id="8" name="直線コネクタ 7">
              <a:extLst>
                <a:ext uri="{FF2B5EF4-FFF2-40B4-BE49-F238E27FC236}">
                  <a16:creationId xmlns:a16="http://schemas.microsoft.com/office/drawing/2014/main" id="{95C2DC08-C99D-4CFC-83F0-751C11461E14}"/>
                </a:ext>
              </a:extLst>
            </p:cNvPr>
            <p:cNvCxnSpPr>
              <a:cxnSpLocks/>
            </p:cNvCxnSpPr>
            <p:nvPr/>
          </p:nvCxnSpPr>
          <p:spPr bwMode="auto">
            <a:xfrm>
              <a:off x="1080963" y="1522924"/>
              <a:ext cx="3600400"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90BFC58D-9BE8-7833-3F12-EFB03E6FCD01}"/>
                </a:ext>
              </a:extLst>
            </p:cNvPr>
            <p:cNvSpPr txBox="1"/>
            <p:nvPr/>
          </p:nvSpPr>
          <p:spPr>
            <a:xfrm>
              <a:off x="1779034" y="1181932"/>
              <a:ext cx="2204284" cy="360290"/>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同一商品に紐づく同一非指名キーワードの広告指標比較</a:t>
              </a:r>
            </a:p>
          </p:txBody>
        </p:sp>
      </p:grpSp>
      <p:sp>
        <p:nvSpPr>
          <p:cNvPr id="11" name="正方形/長方形 10">
            <a:extLst>
              <a:ext uri="{FF2B5EF4-FFF2-40B4-BE49-F238E27FC236}">
                <a16:creationId xmlns:a16="http://schemas.microsoft.com/office/drawing/2014/main" id="{2E7B8591-2259-81F1-CD62-59EBF9395E94}"/>
              </a:ext>
            </a:extLst>
          </p:cNvPr>
          <p:cNvSpPr/>
          <p:nvPr/>
        </p:nvSpPr>
        <p:spPr>
          <a:xfrm>
            <a:off x="2034612" y="4360233"/>
            <a:ext cx="8114602" cy="949535"/>
          </a:xfrm>
          <a:prstGeom prst="rect">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18C736C3-A7E3-E07E-5D21-26BDC79E85ED}"/>
              </a:ext>
            </a:extLst>
          </p:cNvPr>
          <p:cNvSpPr/>
          <p:nvPr/>
        </p:nvSpPr>
        <p:spPr>
          <a:xfrm>
            <a:off x="2034612" y="2597296"/>
            <a:ext cx="8114602" cy="1653399"/>
          </a:xfrm>
          <a:prstGeom prst="rect">
            <a:avLst/>
          </a:prstGeom>
          <a:no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683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37E6-6100-E108-A643-AA8E741D7F3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CFC53B2-7506-E3AC-939D-0893DA15A1E7}"/>
              </a:ext>
            </a:extLst>
          </p:cNvPr>
          <p:cNvSpPr>
            <a:spLocks noGrp="1"/>
          </p:cNvSpPr>
          <p:nvPr>
            <p:ph type="title"/>
          </p:nvPr>
        </p:nvSpPr>
        <p:spPr/>
        <p:txBody>
          <a:bodyPr/>
          <a:lstStyle/>
          <a:p>
            <a:r>
              <a:rPr lang="ja-JP" altLang="en-US" dirty="0"/>
              <a:t>アジェンダ</a:t>
            </a:r>
            <a:endParaRPr kumimoji="1" lang="ja-JP" altLang="en-US" dirty="0"/>
          </a:p>
        </p:txBody>
      </p:sp>
      <p:sp>
        <p:nvSpPr>
          <p:cNvPr id="3" name="スライド番号プレースホルダー 2">
            <a:extLst>
              <a:ext uri="{FF2B5EF4-FFF2-40B4-BE49-F238E27FC236}">
                <a16:creationId xmlns:a16="http://schemas.microsoft.com/office/drawing/2014/main" id="{4021BA3A-6EB7-C986-4263-119D325C64AB}"/>
              </a:ext>
            </a:extLst>
          </p:cNvPr>
          <p:cNvSpPr>
            <a:spLocks noGrp="1"/>
          </p:cNvSpPr>
          <p:nvPr>
            <p:ph type="sldNum" sz="quarter" idx="12"/>
          </p:nvPr>
        </p:nvSpPr>
        <p:spPr/>
        <p:txBody>
          <a:bodyPr/>
          <a:lstStyle/>
          <a:p>
            <a:fld id="{2F6B20DE-9286-47A2-A353-AC762BD47F08}" type="slidenum">
              <a:rPr kumimoji="1" lang="ja-JP" altLang="en-US" smtClean="0"/>
              <a:t>13</a:t>
            </a:fld>
            <a:endParaRPr kumimoji="1" lang="ja-JP" altLang="en-US" dirty="0"/>
          </a:p>
        </p:txBody>
      </p:sp>
      <p:sp>
        <p:nvSpPr>
          <p:cNvPr id="6" name="object 3">
            <a:extLst>
              <a:ext uri="{FF2B5EF4-FFF2-40B4-BE49-F238E27FC236}">
                <a16:creationId xmlns:a16="http://schemas.microsoft.com/office/drawing/2014/main" id="{0290525A-4531-03BB-797E-03518FE811A8}"/>
              </a:ext>
            </a:extLst>
          </p:cNvPr>
          <p:cNvSpPr/>
          <p:nvPr/>
        </p:nvSpPr>
        <p:spPr>
          <a:xfrm>
            <a:off x="219075" y="3317645"/>
            <a:ext cx="11775880" cy="75666"/>
          </a:xfrm>
          <a:custGeom>
            <a:avLst/>
            <a:gdLst/>
            <a:ahLst/>
            <a:cxnLst/>
            <a:rect l="l" t="t" r="r" b="b"/>
            <a:pathLst>
              <a:path w="10693400">
                <a:moveTo>
                  <a:pt x="0" y="0"/>
                </a:moveTo>
                <a:lnTo>
                  <a:pt x="10693400" y="0"/>
                </a:lnTo>
              </a:path>
            </a:pathLst>
          </a:custGeom>
          <a:ln w="12700">
            <a:solidFill>
              <a:srgbClr val="5DB0D8"/>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6BA7FEDB-E5AC-5D95-B8B0-D52603F0B3CB}"/>
              </a:ext>
            </a:extLst>
          </p:cNvPr>
          <p:cNvSpPr txBox="1">
            <a:spLocks/>
          </p:cNvSpPr>
          <p:nvPr/>
        </p:nvSpPr>
        <p:spPr>
          <a:xfrm>
            <a:off x="688782" y="2883746"/>
            <a:ext cx="8246987" cy="3452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pPr>
              <a:spcBef>
                <a:spcPts val="600"/>
              </a:spcBef>
              <a:spcAft>
                <a:spcPts val="600"/>
              </a:spcAft>
            </a:pPr>
            <a:r>
              <a:rPr lang="en-US" altLang="ja-JP" dirty="0"/>
              <a:t>4. </a:t>
            </a:r>
            <a:r>
              <a:rPr lang="ja-JP" altLang="en-US" dirty="0"/>
              <a:t>検証結果サマリー</a:t>
            </a:r>
            <a:endParaRPr lang="en-US" altLang="ja-JP" dirty="0"/>
          </a:p>
        </p:txBody>
      </p:sp>
      <p:grpSp>
        <p:nvGrpSpPr>
          <p:cNvPr id="8" name="object 5">
            <a:extLst>
              <a:ext uri="{FF2B5EF4-FFF2-40B4-BE49-F238E27FC236}">
                <a16:creationId xmlns:a16="http://schemas.microsoft.com/office/drawing/2014/main" id="{C96B1019-C308-7A1A-5038-86F80486A087}"/>
              </a:ext>
            </a:extLst>
          </p:cNvPr>
          <p:cNvGrpSpPr/>
          <p:nvPr/>
        </p:nvGrpSpPr>
        <p:grpSpPr>
          <a:xfrm>
            <a:off x="715289" y="3580027"/>
            <a:ext cx="662940" cy="401955"/>
            <a:chOff x="353339" y="3421834"/>
            <a:chExt cx="662940" cy="401955"/>
          </a:xfrm>
        </p:grpSpPr>
        <p:sp>
          <p:nvSpPr>
            <p:cNvPr id="9" name="object 6">
              <a:extLst>
                <a:ext uri="{FF2B5EF4-FFF2-40B4-BE49-F238E27FC236}">
                  <a16:creationId xmlns:a16="http://schemas.microsoft.com/office/drawing/2014/main" id="{95801AA6-2A93-7090-1F73-B6A481AE86DA}"/>
                </a:ext>
              </a:extLst>
            </p:cNvPr>
            <p:cNvSpPr/>
            <p:nvPr/>
          </p:nvSpPr>
          <p:spPr>
            <a:xfrm>
              <a:off x="353339" y="3447035"/>
              <a:ext cx="662940" cy="376555"/>
            </a:xfrm>
            <a:custGeom>
              <a:avLst/>
              <a:gdLst/>
              <a:ahLst/>
              <a:cxnLst/>
              <a:rect l="l" t="t" r="r" b="b"/>
              <a:pathLst>
                <a:path w="662940" h="376554">
                  <a:moveTo>
                    <a:pt x="662762" y="0"/>
                  </a:moveTo>
                  <a:lnTo>
                    <a:pt x="613241" y="42581"/>
                  </a:lnTo>
                  <a:lnTo>
                    <a:pt x="563397" y="83819"/>
                  </a:lnTo>
                  <a:lnTo>
                    <a:pt x="512479" y="123102"/>
                  </a:lnTo>
                  <a:lnTo>
                    <a:pt x="447120" y="169428"/>
                  </a:lnTo>
                  <a:lnTo>
                    <a:pt x="373347" y="217415"/>
                  </a:lnTo>
                  <a:lnTo>
                    <a:pt x="338404" y="233946"/>
                  </a:lnTo>
                  <a:lnTo>
                    <a:pt x="331228" y="233705"/>
                  </a:lnTo>
                  <a:lnTo>
                    <a:pt x="329361" y="232854"/>
                  </a:lnTo>
                  <a:lnTo>
                    <a:pt x="327240" y="231317"/>
                  </a:lnTo>
                  <a:lnTo>
                    <a:pt x="326415" y="223773"/>
                  </a:lnTo>
                  <a:lnTo>
                    <a:pt x="329706" y="208096"/>
                  </a:lnTo>
                  <a:lnTo>
                    <a:pt x="337727" y="177136"/>
                  </a:lnTo>
                  <a:lnTo>
                    <a:pt x="339739" y="168582"/>
                  </a:lnTo>
                  <a:lnTo>
                    <a:pt x="341505" y="159587"/>
                  </a:lnTo>
                  <a:lnTo>
                    <a:pt x="342861" y="150050"/>
                  </a:lnTo>
                  <a:lnTo>
                    <a:pt x="343512" y="139850"/>
                  </a:lnTo>
                  <a:lnTo>
                    <a:pt x="343065" y="128724"/>
                  </a:lnTo>
                  <a:lnTo>
                    <a:pt x="323186" y="89004"/>
                  </a:lnTo>
                  <a:lnTo>
                    <a:pt x="282962" y="74525"/>
                  </a:lnTo>
                  <a:lnTo>
                    <a:pt x="272424" y="74772"/>
                  </a:lnTo>
                  <a:lnTo>
                    <a:pt x="235151" y="83708"/>
                  </a:lnTo>
                  <a:lnTo>
                    <a:pt x="195071" y="104448"/>
                  </a:lnTo>
                  <a:lnTo>
                    <a:pt x="161216" y="129955"/>
                  </a:lnTo>
                  <a:lnTo>
                    <a:pt x="98762" y="190797"/>
                  </a:lnTo>
                  <a:lnTo>
                    <a:pt x="65980" y="233047"/>
                  </a:lnTo>
                  <a:lnTo>
                    <a:pt x="38167" y="278381"/>
                  </a:lnTo>
                  <a:lnTo>
                    <a:pt x="15961" y="326325"/>
                  </a:lnTo>
                  <a:lnTo>
                    <a:pt x="0" y="376402"/>
                  </a:lnTo>
                  <a:lnTo>
                    <a:pt x="24580" y="330610"/>
                  </a:lnTo>
                  <a:lnTo>
                    <a:pt x="53030" y="287712"/>
                  </a:lnTo>
                  <a:lnTo>
                    <a:pt x="85030" y="247898"/>
                  </a:lnTo>
                  <a:lnTo>
                    <a:pt x="120262" y="211358"/>
                  </a:lnTo>
                  <a:lnTo>
                    <a:pt x="158407" y="178282"/>
                  </a:lnTo>
                  <a:lnTo>
                    <a:pt x="196519" y="150645"/>
                  </a:lnTo>
                  <a:lnTo>
                    <a:pt x="235832" y="128606"/>
                  </a:lnTo>
                  <a:lnTo>
                    <a:pt x="279895" y="117982"/>
                  </a:lnTo>
                  <a:lnTo>
                    <a:pt x="292023" y="121018"/>
                  </a:lnTo>
                  <a:lnTo>
                    <a:pt x="293624" y="122732"/>
                  </a:lnTo>
                  <a:lnTo>
                    <a:pt x="297141" y="129451"/>
                  </a:lnTo>
                  <a:lnTo>
                    <a:pt x="297865" y="136118"/>
                  </a:lnTo>
                  <a:lnTo>
                    <a:pt x="295580" y="151149"/>
                  </a:lnTo>
                  <a:lnTo>
                    <a:pt x="292160" y="165335"/>
                  </a:lnTo>
                  <a:lnTo>
                    <a:pt x="285615" y="188742"/>
                  </a:lnTo>
                  <a:lnTo>
                    <a:pt x="283463" y="197262"/>
                  </a:lnTo>
                  <a:lnTo>
                    <a:pt x="280339" y="212534"/>
                  </a:lnTo>
                  <a:lnTo>
                    <a:pt x="279387" y="219303"/>
                  </a:lnTo>
                  <a:lnTo>
                    <a:pt x="279425" y="227075"/>
                  </a:lnTo>
                  <a:lnTo>
                    <a:pt x="294578" y="266093"/>
                  </a:lnTo>
                  <a:lnTo>
                    <a:pt x="333540" y="281495"/>
                  </a:lnTo>
                  <a:lnTo>
                    <a:pt x="345558" y="280436"/>
                  </a:lnTo>
                  <a:lnTo>
                    <a:pt x="383164" y="266476"/>
                  </a:lnTo>
                  <a:lnTo>
                    <a:pt x="432739" y="233832"/>
                  </a:lnTo>
                  <a:lnTo>
                    <a:pt x="472475" y="204216"/>
                  </a:lnTo>
                  <a:lnTo>
                    <a:pt x="525491" y="159381"/>
                  </a:lnTo>
                  <a:lnTo>
                    <a:pt x="563649" y="122776"/>
                  </a:lnTo>
                  <a:lnTo>
                    <a:pt x="599490" y="84031"/>
                  </a:lnTo>
                  <a:lnTo>
                    <a:pt x="632649" y="43115"/>
                  </a:lnTo>
                  <a:lnTo>
                    <a:pt x="662762" y="0"/>
                  </a:lnTo>
                  <a:close/>
                </a:path>
              </a:pathLst>
            </a:custGeom>
            <a:solidFill>
              <a:srgbClr val="5DB0D8"/>
            </a:solidFill>
          </p:spPr>
          <p:txBody>
            <a:bodyPr wrap="square" lIns="0" tIns="0" rIns="0" bIns="0" rtlCol="0"/>
            <a:lstStyle/>
            <a:p>
              <a:endParaRPr dirty="0"/>
            </a:p>
          </p:txBody>
        </p:sp>
        <p:pic>
          <p:nvPicPr>
            <p:cNvPr id="10" name="object 7">
              <a:extLst>
                <a:ext uri="{FF2B5EF4-FFF2-40B4-BE49-F238E27FC236}">
                  <a16:creationId xmlns:a16="http://schemas.microsoft.com/office/drawing/2014/main" id="{420800E8-702E-CF6D-0DEF-080F40175318}"/>
                </a:ext>
              </a:extLst>
            </p:cNvPr>
            <p:cNvPicPr/>
            <p:nvPr/>
          </p:nvPicPr>
          <p:blipFill>
            <a:blip r:embed="rId2" cstate="print"/>
            <a:stretch>
              <a:fillRect/>
            </a:stretch>
          </p:blipFill>
          <p:spPr>
            <a:xfrm>
              <a:off x="650961" y="3421834"/>
              <a:ext cx="75615" cy="75666"/>
            </a:xfrm>
            <a:prstGeom prst="rect">
              <a:avLst/>
            </a:prstGeom>
          </p:spPr>
        </p:pic>
      </p:grpSp>
    </p:spTree>
    <p:extLst>
      <p:ext uri="{BB962C8B-B14F-4D97-AF65-F5344CB8AC3E}">
        <p14:creationId xmlns:p14="http://schemas.microsoft.com/office/powerpoint/2010/main" val="326292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886F6-3A8C-4FF3-867F-C4D8D0DFF51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89F975-6FCB-4931-B08A-06231405C11F}"/>
              </a:ext>
            </a:extLst>
          </p:cNvPr>
          <p:cNvSpPr>
            <a:spLocks noGrp="1"/>
          </p:cNvSpPr>
          <p:nvPr>
            <p:ph type="title"/>
          </p:nvPr>
        </p:nvSpPr>
        <p:spPr/>
        <p:txBody>
          <a:bodyPr/>
          <a:lstStyle/>
          <a:p>
            <a:r>
              <a:rPr lang="ja-JP" altLang="en-US" dirty="0"/>
              <a:t>検証結果サマリー</a:t>
            </a:r>
            <a:endParaRPr kumimoji="1" lang="ja-JP" altLang="en-US" dirty="0"/>
          </a:p>
        </p:txBody>
      </p:sp>
      <p:sp>
        <p:nvSpPr>
          <p:cNvPr id="3" name="スライド番号プレースホルダー 2">
            <a:extLst>
              <a:ext uri="{FF2B5EF4-FFF2-40B4-BE49-F238E27FC236}">
                <a16:creationId xmlns:a16="http://schemas.microsoft.com/office/drawing/2014/main" id="{B579B19B-F089-EA98-505F-1D11AEDDC497}"/>
              </a:ext>
            </a:extLst>
          </p:cNvPr>
          <p:cNvSpPr>
            <a:spLocks noGrp="1"/>
          </p:cNvSpPr>
          <p:nvPr>
            <p:ph type="sldNum" sz="quarter" idx="12"/>
          </p:nvPr>
        </p:nvSpPr>
        <p:spPr/>
        <p:txBody>
          <a:bodyPr/>
          <a:lstStyle/>
          <a:p>
            <a:fld id="{2F6B20DE-9286-47A2-A353-AC762BD47F08}" type="slidenum">
              <a:rPr kumimoji="1" lang="ja-JP" altLang="en-US" smtClean="0"/>
              <a:t>14</a:t>
            </a:fld>
            <a:endParaRPr kumimoji="1" lang="ja-JP" altLang="en-US" dirty="0"/>
          </a:p>
        </p:txBody>
      </p:sp>
      <p:graphicFrame>
        <p:nvGraphicFramePr>
          <p:cNvPr id="10" name="Table 25">
            <a:extLst>
              <a:ext uri="{FF2B5EF4-FFF2-40B4-BE49-F238E27FC236}">
                <a16:creationId xmlns:a16="http://schemas.microsoft.com/office/drawing/2014/main" id="{41B8DBF1-7A67-BB82-EF08-4F4EC75C2241}"/>
              </a:ext>
            </a:extLst>
          </p:cNvPr>
          <p:cNvGraphicFramePr>
            <a:graphicFrameLocks noGrp="1"/>
          </p:cNvGraphicFramePr>
          <p:nvPr>
            <p:extLst>
              <p:ext uri="{D42A27DB-BD31-4B8C-83A1-F6EECF244321}">
                <p14:modId xmlns:p14="http://schemas.microsoft.com/office/powerpoint/2010/main" val="1013192111"/>
              </p:ext>
            </p:extLst>
          </p:nvPr>
        </p:nvGraphicFramePr>
        <p:xfrm>
          <a:off x="394400" y="1846697"/>
          <a:ext cx="11403199" cy="3994870"/>
        </p:xfrm>
        <a:graphic>
          <a:graphicData uri="http://schemas.openxmlformats.org/drawingml/2006/table">
            <a:tbl>
              <a:tblPr/>
              <a:tblGrid>
                <a:gridCol w="2102220">
                  <a:extLst>
                    <a:ext uri="{9D8B030D-6E8A-4147-A177-3AD203B41FA5}">
                      <a16:colId xmlns:a16="http://schemas.microsoft.com/office/drawing/2014/main" val="20001"/>
                    </a:ext>
                  </a:extLst>
                </a:gridCol>
                <a:gridCol w="4530904">
                  <a:extLst>
                    <a:ext uri="{9D8B030D-6E8A-4147-A177-3AD203B41FA5}">
                      <a16:colId xmlns:a16="http://schemas.microsoft.com/office/drawing/2014/main" val="20003"/>
                    </a:ext>
                  </a:extLst>
                </a:gridCol>
                <a:gridCol w="4770075">
                  <a:extLst>
                    <a:ext uri="{9D8B030D-6E8A-4147-A177-3AD203B41FA5}">
                      <a16:colId xmlns:a16="http://schemas.microsoft.com/office/drawing/2014/main" val="840150009"/>
                    </a:ext>
                  </a:extLst>
                </a:gridCol>
              </a:tblGrid>
              <a:tr h="554292">
                <a:tc>
                  <a:txBody>
                    <a:bodyPr/>
                    <a:lstStyle/>
                    <a:p>
                      <a:pPr algn="ctr">
                        <a:lnSpc>
                          <a:spcPts val="2940"/>
                        </a:lnSpc>
                        <a:defRPr/>
                      </a:pPr>
                      <a:r>
                        <a:rPr lang="ja-JP" altLang="en-US" sz="1400" b="1" dirty="0">
                          <a:solidFill>
                            <a:srgbClr val="292B2B"/>
                          </a:solidFill>
                          <a:latin typeface="Meiryo UI" panose="020B0604030504040204" pitchFamily="50" charset="-128"/>
                          <a:ea typeface="Meiryo UI" panose="020B0604030504040204" pitchFamily="50" charset="-128"/>
                          <a:sym typeface="Source Han Sans JP Bold"/>
                        </a:rPr>
                        <a:t>項目</a:t>
                      </a:r>
                      <a:endParaRPr lang="en-US" sz="1400" dirty="0">
                        <a:latin typeface="Meiryo UI" panose="020B0604030504040204" pitchFamily="50" charset="-128"/>
                        <a:ea typeface="Meiryo UI" panose="020B0604030504040204" pitchFamily="50" charset="-128"/>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0" cap="flat" cmpd="sng" algn="ctr">
                      <a:solidFill>
                        <a:srgbClr val="292B2B"/>
                      </a:solidFill>
                      <a:prstDash val="solid"/>
                      <a:round/>
                      <a:headEnd type="none" w="med" len="med"/>
                      <a:tailEnd type="none" w="med" len="med"/>
                    </a:lnT>
                    <a:lnB w="19050" cap="flat" cmpd="sng" algn="ctr">
                      <a:solidFill>
                        <a:srgbClr val="999F9F"/>
                      </a:solidFill>
                      <a:prstDash val="solid"/>
                      <a:round/>
                      <a:headEnd type="none" w="med" len="med"/>
                      <a:tailEnd type="none" w="med" len="med"/>
                    </a:lnB>
                    <a:solidFill>
                      <a:schemeClr val="tx2">
                        <a:lumMod val="20000"/>
                        <a:lumOff val="80000"/>
                      </a:schemeClr>
                    </a:solidFill>
                  </a:tcPr>
                </a:tc>
                <a:tc>
                  <a:txBody>
                    <a:bodyPr/>
                    <a:lstStyle/>
                    <a:p>
                      <a:pPr algn="ctr">
                        <a:lnSpc>
                          <a:spcPts val="2940"/>
                        </a:lnSpc>
                        <a:defRPr/>
                      </a:pPr>
                      <a:r>
                        <a:rPr lang="ja-JP" altLang="en-US" sz="1400" b="1" dirty="0">
                          <a:latin typeface="Meiryo UI" panose="020B0604030504040204" pitchFamily="50" charset="-128"/>
                          <a:ea typeface="Meiryo UI" panose="020B0604030504040204" pitchFamily="50" charset="-128"/>
                        </a:rPr>
                        <a:t>サマリー</a:t>
                      </a:r>
                      <a:endParaRPr lang="en-US" sz="1400" b="1" dirty="0">
                        <a:latin typeface="Meiryo UI" panose="020B0604030504040204" pitchFamily="50" charset="-128"/>
                        <a:ea typeface="Meiryo UI" panose="020B0604030504040204" pitchFamily="50" charset="-128"/>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0" cap="flat" cmpd="sng" algn="ctr">
                      <a:solidFill>
                        <a:srgbClr val="292B2B"/>
                      </a:solidFill>
                      <a:prstDash val="solid"/>
                      <a:round/>
                      <a:headEnd type="none" w="med" len="med"/>
                      <a:tailEnd type="none" w="med" len="med"/>
                    </a:lnT>
                    <a:lnB w="19050" cap="flat" cmpd="sng" algn="ctr">
                      <a:solidFill>
                        <a:srgbClr val="999F9F"/>
                      </a:solidFill>
                      <a:prstDash val="solid"/>
                      <a:round/>
                      <a:headEnd type="none" w="med" len="med"/>
                      <a:tailEnd type="none" w="med" len="med"/>
                    </a:lnB>
                    <a:solidFill>
                      <a:schemeClr val="tx2">
                        <a:lumMod val="20000"/>
                        <a:lumOff val="80000"/>
                      </a:schemeClr>
                    </a:solidFill>
                  </a:tcPr>
                </a:tc>
                <a:tc>
                  <a:txBody>
                    <a:bodyPr/>
                    <a:lstStyle/>
                    <a:p>
                      <a:pPr algn="ctr">
                        <a:lnSpc>
                          <a:spcPts val="2940"/>
                        </a:lnSpc>
                        <a:defRPr/>
                      </a:pPr>
                      <a:r>
                        <a:rPr lang="ja-JP" altLang="en-US" sz="1400" b="1" dirty="0">
                          <a:latin typeface="Meiryo UI" panose="020B0604030504040204" pitchFamily="50" charset="-128"/>
                          <a:ea typeface="Meiryo UI" panose="020B0604030504040204" pitchFamily="50" charset="-128"/>
                        </a:rPr>
                        <a:t>運用時に意識すべきポイント</a:t>
                      </a:r>
                      <a:endParaRPr lang="en-US" sz="1400" b="1" dirty="0">
                        <a:latin typeface="Meiryo UI" panose="020B0604030504040204" pitchFamily="50" charset="-128"/>
                        <a:ea typeface="Meiryo UI" panose="020B0604030504040204" pitchFamily="50" charset="-128"/>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0" cap="flat" cmpd="sng" algn="ctr">
                      <a:solidFill>
                        <a:srgbClr val="292B2B"/>
                      </a:solidFill>
                      <a:prstDash val="solid"/>
                      <a:round/>
                      <a:headEnd type="none" w="med" len="med"/>
                      <a:tailEnd type="none" w="med" len="med"/>
                    </a:lnT>
                    <a:lnB w="19050" cap="flat" cmpd="sng" algn="ctr">
                      <a:solidFill>
                        <a:srgbClr val="999F9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1733698">
                <a:tc>
                  <a:txBody>
                    <a:bodyPr/>
                    <a:lstStyle/>
                    <a:p>
                      <a:pPr algn="l">
                        <a:lnSpc>
                          <a:spcPts val="2940"/>
                        </a:lnSpc>
                        <a:defRPr/>
                      </a:pPr>
                      <a:endParaRPr lang="en-US" sz="1400" dirty="0">
                        <a:latin typeface="Meiryo UI" panose="020B0604030504040204" pitchFamily="50" charset="-128"/>
                        <a:ea typeface="Meiryo UI" panose="020B0604030504040204" pitchFamily="50" charset="-128"/>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19050" cap="flat" cmpd="sng" algn="ctr">
                      <a:solidFill>
                        <a:srgbClr val="999F9F"/>
                      </a:solidFill>
                      <a:prstDash val="solid"/>
                      <a:round/>
                      <a:headEnd type="none" w="med" len="med"/>
                      <a:tailEnd type="none" w="med" len="med"/>
                    </a:lnT>
                    <a:lnB w="19050" cap="flat" cmpd="sng" algn="ctr">
                      <a:solidFill>
                        <a:srgbClr val="999F9F"/>
                      </a:solidFill>
                      <a:prstDash val="solid"/>
                      <a:round/>
                      <a:headEnd type="none" w="med" len="med"/>
                      <a:tailEnd type="none" w="med" len="med"/>
                    </a:lnB>
                  </a:tcPr>
                </a:tc>
                <a:tc>
                  <a:txBody>
                    <a:bodyPr/>
                    <a:lstStyle/>
                    <a:p>
                      <a:pPr marL="285750" indent="0" algn="l">
                        <a:lnSpc>
                          <a:spcPct val="100000"/>
                        </a:lnSpc>
                        <a:buFont typeface="Arial" panose="020B0604020202020204" pitchFamily="34" charset="0"/>
                        <a:buChar char="•"/>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RPP</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広告は楽天外部へも配信がされるため、商品単位ではインプレッション数が</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100</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万以上と大きい結果となっているが</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CTR</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が低くクリック、</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CV</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には繋がっていない状態。</a:t>
                      </a:r>
                      <a:b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b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p>
                      <a:pPr marL="285750" indent="0" algn="l">
                        <a:lnSpc>
                          <a:spcPct val="100000"/>
                        </a:lnSpc>
                        <a:buFont typeface="Arial" panose="020B0604020202020204" pitchFamily="34" charset="0"/>
                        <a:buChar char="•"/>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一方でキーワード単位ではクリック率、転換率が良い。 </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検証時のクリック母数が少ないため、</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Amazon</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と同じクリック数で比較した場合、クリック率、転換率は下がる可能性があります</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19050" cap="flat" cmpd="sng" algn="ctr">
                      <a:solidFill>
                        <a:srgbClr val="999F9F"/>
                      </a:solidFill>
                      <a:prstDash val="solid"/>
                      <a:round/>
                      <a:headEnd type="none" w="med" len="med"/>
                      <a:tailEnd type="none" w="med" len="med"/>
                    </a:lnT>
                    <a:lnB w="19050" cap="flat" cmpd="sng" algn="ctr">
                      <a:solidFill>
                        <a:srgbClr val="999F9F"/>
                      </a:solidFill>
                      <a:prstDash val="solid"/>
                      <a:round/>
                      <a:headEnd type="none" w="med" len="med"/>
                      <a:tailEnd type="none" w="med" len="med"/>
                    </a:lnB>
                  </a:tcPr>
                </a:tc>
                <a:tc>
                  <a:txBody>
                    <a:bodyPr/>
                    <a:lstStyle/>
                    <a:p>
                      <a:pPr marL="285750" indent="0" algn="l">
                        <a:lnSpc>
                          <a:spcPct val="100000"/>
                        </a:lnSpc>
                        <a:buFont typeface="Arial" panose="020B0604020202020204" pitchFamily="34" charset="0"/>
                        <a:buChar char="•"/>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RPP</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広告ではレポート上にインプレッションの項目が存在しませんが、クリック数</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クリック率で概算のインプレッションを求めることができます。算出したインプレッションが極端に多い場合は楽天外部に大量に配信されている可能性があります。</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ROAS</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に影響が出ている場合は、商品</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CPC</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は極力抑え、キーワード</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CPC</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を中心とした運用をお試しいただくことをおすすめします。</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19050" cap="flat" cmpd="sng" algn="ctr">
                      <a:solidFill>
                        <a:srgbClr val="999F9F"/>
                      </a:solidFill>
                      <a:prstDash val="solid"/>
                      <a:round/>
                      <a:headEnd type="none" w="med" len="med"/>
                      <a:tailEnd type="none" w="med" len="med"/>
                    </a:lnT>
                    <a:lnB w="19050" cap="flat" cmpd="sng" algn="ctr">
                      <a:solidFill>
                        <a:srgbClr val="999F9F"/>
                      </a:solidFill>
                      <a:prstDash val="solid"/>
                      <a:round/>
                      <a:headEnd type="none" w="med" len="med"/>
                      <a:tailEnd type="none" w="med" len="med"/>
                    </a:lnB>
                  </a:tcPr>
                </a:tc>
                <a:extLst>
                  <a:ext uri="{0D108BD9-81ED-4DB2-BD59-A6C34878D82A}">
                    <a16:rowId xmlns:a16="http://schemas.microsoft.com/office/drawing/2014/main" val="10001"/>
                  </a:ext>
                </a:extLst>
              </a:tr>
              <a:tr h="1526374">
                <a:tc>
                  <a:txBody>
                    <a:bodyPr/>
                    <a:lstStyle/>
                    <a:p>
                      <a:pPr algn="l">
                        <a:lnSpc>
                          <a:spcPts val="2940"/>
                        </a:lnSpc>
                        <a:defRPr/>
                      </a:pPr>
                      <a:endParaRPr lang="en-US" sz="1400" dirty="0">
                        <a:latin typeface="Meiryo UI" panose="020B0604030504040204" pitchFamily="50" charset="-128"/>
                        <a:ea typeface="Meiryo UI" panose="020B0604030504040204" pitchFamily="50" charset="-128"/>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19050" cap="flat" cmpd="sng" algn="ctr">
                      <a:solidFill>
                        <a:srgbClr val="999F9F"/>
                      </a:solidFill>
                      <a:prstDash val="solid"/>
                      <a:round/>
                      <a:headEnd type="none" w="med" len="med"/>
                      <a:tailEnd type="none" w="med" len="med"/>
                    </a:lnT>
                    <a:lnB w="0" cap="flat" cmpd="sng" algn="ctr">
                      <a:solidFill>
                        <a:srgbClr val="292B2B"/>
                      </a:solidFill>
                      <a:prstDash val="solid"/>
                      <a:round/>
                      <a:headEnd type="none" w="med" len="med"/>
                      <a:tailEnd type="none" w="med" len="med"/>
                    </a:lnB>
                  </a:tcPr>
                </a:tc>
                <a:tc>
                  <a:txBody>
                    <a:bodyPr/>
                    <a:lstStyle/>
                    <a:p>
                      <a:pPr marL="285750" indent="0" algn="l">
                        <a:lnSpc>
                          <a:spcPct val="100000"/>
                        </a:lnSpc>
                        <a:buFont typeface="Arial" panose="020B0604020202020204" pitchFamily="34" charset="0"/>
                        <a:buChar char="•"/>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スポンサープロダクト広告は</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Amazon</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内の検索結果、商品詳細ページに配信されるため、ユーザーの質が良く商品単位でのクリック率、転換率は</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RPP</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広告よりも大きく上回る結果となった。</a:t>
                      </a:r>
                      <a:b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b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p>
                      <a:pPr marL="285750" indent="0" algn="l">
                        <a:lnSpc>
                          <a:spcPct val="100000"/>
                        </a:lnSpc>
                        <a:buFont typeface="Arial" panose="020B0604020202020204" pitchFamily="34" charset="0"/>
                        <a:buChar char="•"/>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キーワード単位でもクリック、</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CV</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数は</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RPP</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広告と比較して上回っており、</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Amazon</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の方がサイトに訪れるユーザー全体の母数は大きいと推察される。</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19050" cap="flat" cmpd="sng" algn="ctr">
                      <a:solidFill>
                        <a:srgbClr val="999F9F"/>
                      </a:solidFill>
                      <a:prstDash val="solid"/>
                      <a:round/>
                      <a:headEnd type="none" w="med" len="med"/>
                      <a:tailEnd type="none" w="med" len="med"/>
                    </a:lnT>
                    <a:lnB w="0" cap="flat" cmpd="sng" algn="ctr">
                      <a:solidFill>
                        <a:srgbClr val="292B2B"/>
                      </a:solidFill>
                      <a:prstDash val="solid"/>
                      <a:round/>
                      <a:headEnd type="none" w="med" len="med"/>
                      <a:tailEnd type="none" w="med" len="med"/>
                    </a:lnB>
                  </a:tcPr>
                </a:tc>
                <a:tc>
                  <a:txBody>
                    <a:bodyPr/>
                    <a:lstStyle/>
                    <a:p>
                      <a:pPr marL="285750" indent="0" algn="l">
                        <a:lnSpc>
                          <a:spcPct val="100000"/>
                        </a:lnSpc>
                        <a:buFont typeface="Arial" panose="020B0604020202020204" pitchFamily="34" charset="0"/>
                        <a:buChar char="•"/>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ジャンルにも左右されますが</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Amazon</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ではユーザーの母数が多い傾向が見られたので、ミドルワードやスモールワードでも</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CV</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を獲得しやすい可能性があります。オート配信を活用し、商品と相性の良いミドルワード～スモールワードを調査。その後、マニュアル配信でターゲティング追加していくことで効率良く運用を行うことができます。</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0" cap="flat" cmpd="sng" algn="ctr">
                      <a:solidFill>
                        <a:srgbClr val="292B2B"/>
                      </a:solidFill>
                      <a:prstDash val="solid"/>
                      <a:round/>
                      <a:headEnd type="none" w="med" len="med"/>
                      <a:tailEnd type="none" w="med" len="med"/>
                    </a:lnL>
                    <a:lnR w="0" cap="flat" cmpd="sng" algn="ctr">
                      <a:solidFill>
                        <a:srgbClr val="292B2B"/>
                      </a:solidFill>
                      <a:prstDash val="solid"/>
                      <a:round/>
                      <a:headEnd type="none" w="med" len="med"/>
                      <a:tailEnd type="none" w="med" len="med"/>
                    </a:lnR>
                    <a:lnT w="19050" cap="flat" cmpd="sng" algn="ctr">
                      <a:solidFill>
                        <a:srgbClr val="999F9F"/>
                      </a:solidFill>
                      <a:prstDash val="solid"/>
                      <a:round/>
                      <a:headEnd type="none" w="med" len="med"/>
                      <a:tailEnd type="none" w="med" len="med"/>
                    </a:lnT>
                    <a:lnB w="0" cap="flat" cmpd="sng" algn="ctr">
                      <a:solidFill>
                        <a:srgbClr val="292B2B"/>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26" name="Picture 2" descr="楽天グループ株式会社コーポレートサイト">
            <a:extLst>
              <a:ext uri="{FF2B5EF4-FFF2-40B4-BE49-F238E27FC236}">
                <a16:creationId xmlns:a16="http://schemas.microsoft.com/office/drawing/2014/main" id="{34F0F0FB-5255-F36C-E3CD-572FB509C2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89" t="26527" r="20539" b="26286"/>
          <a:stretch>
            <a:fillRect/>
          </a:stretch>
        </p:blipFill>
        <p:spPr bwMode="auto">
          <a:xfrm>
            <a:off x="445340" y="2855441"/>
            <a:ext cx="1980480" cy="870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811505-2E9D-C621-CC0D-4D68D6139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90" y="4734529"/>
            <a:ext cx="1746625" cy="52739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プレースホルダー 3">
            <a:extLst>
              <a:ext uri="{FF2B5EF4-FFF2-40B4-BE49-F238E27FC236}">
                <a16:creationId xmlns:a16="http://schemas.microsoft.com/office/drawing/2014/main" id="{2A91746B-9F0C-3D14-4A8B-5F48B9828364}"/>
              </a:ext>
            </a:extLst>
          </p:cNvPr>
          <p:cNvSpPr>
            <a:spLocks noGrp="1"/>
          </p:cNvSpPr>
          <p:nvPr>
            <p:ph type="body" sz="quarter" idx="10"/>
          </p:nvPr>
        </p:nvSpPr>
        <p:spPr>
          <a:xfrm>
            <a:off x="188871" y="757380"/>
            <a:ext cx="11806084" cy="927579"/>
          </a:xfrm>
        </p:spPr>
        <p:txBody>
          <a:bodyPr>
            <a:normAutofit/>
          </a:bodyPr>
          <a:lstStyle/>
          <a:p>
            <a:r>
              <a:rPr lang="ja-JP" altLang="en-US" dirty="0"/>
              <a:t>今回の検証結果のサマリーは以下の通りです。</a:t>
            </a:r>
            <a:br>
              <a:rPr lang="en-US" altLang="ja-JP" dirty="0"/>
            </a:br>
            <a:r>
              <a:rPr lang="ja-JP" altLang="en-US" dirty="0"/>
              <a:t>広告効果を改善するためには各プラットフォームの広告仕様を理解しそれぞれに応じた運用をすることが重要となります。</a:t>
            </a:r>
          </a:p>
        </p:txBody>
      </p:sp>
    </p:spTree>
    <p:extLst>
      <p:ext uri="{BB962C8B-B14F-4D97-AF65-F5344CB8AC3E}">
        <p14:creationId xmlns:p14="http://schemas.microsoft.com/office/powerpoint/2010/main" val="14406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D245C-8EEA-1599-1A39-5EB3889EAB5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D4BDBA-7703-408A-AF4E-4321EAC91BC0}"/>
              </a:ext>
            </a:extLst>
          </p:cNvPr>
          <p:cNvSpPr>
            <a:spLocks noGrp="1"/>
          </p:cNvSpPr>
          <p:nvPr>
            <p:ph type="title"/>
          </p:nvPr>
        </p:nvSpPr>
        <p:spPr>
          <a:xfrm>
            <a:off x="189614" y="136524"/>
            <a:ext cx="10515600" cy="692815"/>
          </a:xfrm>
        </p:spPr>
        <p:txBody>
          <a:bodyPr>
            <a:normAutofit/>
          </a:bodyPr>
          <a:lstStyle/>
          <a:p>
            <a:r>
              <a:rPr lang="ja-JP" altLang="en-US" sz="2800" b="1" dirty="0"/>
              <a:t>お問い合わせ</a:t>
            </a:r>
            <a:endParaRPr kumimoji="1" lang="ja-JP" altLang="en-US" sz="2800" b="1" dirty="0"/>
          </a:p>
        </p:txBody>
      </p:sp>
      <p:sp>
        <p:nvSpPr>
          <p:cNvPr id="3" name="コンテンツ プレースホルダー 2">
            <a:extLst>
              <a:ext uri="{FF2B5EF4-FFF2-40B4-BE49-F238E27FC236}">
                <a16:creationId xmlns:a16="http://schemas.microsoft.com/office/drawing/2014/main" id="{5600D95F-421B-A73A-0636-DFDC2284A593}"/>
              </a:ext>
            </a:extLst>
          </p:cNvPr>
          <p:cNvSpPr>
            <a:spLocks noGrp="1"/>
          </p:cNvSpPr>
          <p:nvPr>
            <p:ph idx="1"/>
          </p:nvPr>
        </p:nvSpPr>
        <p:spPr>
          <a:xfrm>
            <a:off x="838199" y="894794"/>
            <a:ext cx="10702771" cy="1003911"/>
          </a:xfrm>
        </p:spPr>
        <p:txBody>
          <a:bodyPr>
            <a:normAutofit/>
          </a:bodyPr>
          <a:lstStyle/>
          <a:p>
            <a:pPr marL="0" indent="0">
              <a:buNone/>
            </a:pPr>
            <a:r>
              <a:rPr lang="en-US" altLang="ja-JP" sz="1600" dirty="0" err="1">
                <a:latin typeface="Meiryo UI" panose="020B0604030504040204" pitchFamily="50" charset="-128"/>
                <a:ea typeface="Meiryo UI" panose="020B0604030504040204" pitchFamily="50" charset="-128"/>
              </a:rPr>
              <a:t>Proteinum</a:t>
            </a:r>
            <a:r>
              <a:rPr lang="ja-JP" altLang="en-US" sz="1600" dirty="0">
                <a:latin typeface="Meiryo UI" panose="020B0604030504040204" pitchFamily="50" charset="-128"/>
                <a:ea typeface="Meiryo UI" panose="020B0604030504040204" pitchFamily="50" charset="-128"/>
              </a:rPr>
              <a:t>のサービスにご興味をお持ちいただき、より詳しいサービスの内容や導⼊事例、利⽤開始までの進め⽅など、ご質問やご不明点がございましたら、お気軽にお問い合わせください。</a:t>
            </a:r>
            <a:endParaRPr kumimoji="1" lang="ja-JP" altLang="en-US" sz="1600" dirty="0">
              <a:latin typeface="Meiryo UI" panose="020B0604030504040204" pitchFamily="50" charset="-128"/>
              <a:ea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ABC17735-1862-9CED-30EF-7D916AFA9AF8}"/>
              </a:ext>
            </a:extLst>
          </p:cNvPr>
          <p:cNvSpPr>
            <a:spLocks noGrp="1"/>
          </p:cNvSpPr>
          <p:nvPr>
            <p:ph type="sldNum" sz="quarter" idx="12"/>
          </p:nvPr>
        </p:nvSpPr>
        <p:spPr/>
        <p:txBody>
          <a:bodyPr/>
          <a:lstStyle/>
          <a:p>
            <a:fld id="{82532F6A-9B79-4E05-8167-85ECF84237C0}" type="slidenum">
              <a:rPr kumimoji="1" lang="ja-JP" altLang="en-US" smtClean="0"/>
              <a:t>15</a:t>
            </a:fld>
            <a:endParaRPr kumimoji="1" lang="ja-JP" altLang="en-US" dirty="0"/>
          </a:p>
        </p:txBody>
      </p:sp>
      <p:cxnSp>
        <p:nvCxnSpPr>
          <p:cNvPr id="23" name="直線コネクタ 22">
            <a:extLst>
              <a:ext uri="{FF2B5EF4-FFF2-40B4-BE49-F238E27FC236}">
                <a16:creationId xmlns:a16="http://schemas.microsoft.com/office/drawing/2014/main" id="{EFA37FB9-B963-BE72-045C-A3C939BEBC00}"/>
              </a:ext>
            </a:extLst>
          </p:cNvPr>
          <p:cNvCxnSpPr>
            <a:cxnSpLocks/>
          </p:cNvCxnSpPr>
          <p:nvPr/>
        </p:nvCxnSpPr>
        <p:spPr>
          <a:xfrm>
            <a:off x="265814" y="733646"/>
            <a:ext cx="8686800" cy="0"/>
          </a:xfrm>
          <a:prstGeom prst="line">
            <a:avLst/>
          </a:prstGeom>
          <a:ln w="19050">
            <a:solidFill>
              <a:srgbClr val="2772BE"/>
            </a:solidFill>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FEEE48AD-44CF-040C-3293-5EA3BD968B4A}"/>
              </a:ext>
            </a:extLst>
          </p:cNvPr>
          <p:cNvGrpSpPr/>
          <p:nvPr/>
        </p:nvGrpSpPr>
        <p:grpSpPr>
          <a:xfrm>
            <a:off x="857237" y="2180251"/>
            <a:ext cx="5139444" cy="1420249"/>
            <a:chOff x="1105712" y="2028205"/>
            <a:chExt cx="5139444" cy="1512663"/>
          </a:xfrm>
        </p:grpSpPr>
        <p:sp>
          <p:nvSpPr>
            <p:cNvPr id="20" name="コンテンツ プレースホルダー 2">
              <a:extLst>
                <a:ext uri="{FF2B5EF4-FFF2-40B4-BE49-F238E27FC236}">
                  <a16:creationId xmlns:a16="http://schemas.microsoft.com/office/drawing/2014/main" id="{ED820C6D-C489-A4EB-7332-B163FD59D1FC}"/>
                </a:ext>
              </a:extLst>
            </p:cNvPr>
            <p:cNvSpPr txBox="1">
              <a:spLocks/>
            </p:cNvSpPr>
            <p:nvPr/>
          </p:nvSpPr>
          <p:spPr>
            <a:xfrm>
              <a:off x="1105712" y="2028205"/>
              <a:ext cx="5139444" cy="15126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ja-JP" altLang="en-US" sz="1800" dirty="0">
                  <a:solidFill>
                    <a:schemeClr val="bg1">
                      <a:lumMod val="50000"/>
                    </a:schemeClr>
                  </a:solidFill>
                  <a:latin typeface="+mn-ea"/>
                </a:rPr>
                <a:t>　　　　　　　</a:t>
              </a:r>
            </a:p>
          </p:txBody>
        </p:sp>
        <p:sp>
          <p:nvSpPr>
            <p:cNvPr id="29" name="フリーフォーム: 図形 28">
              <a:extLst>
                <a:ext uri="{FF2B5EF4-FFF2-40B4-BE49-F238E27FC236}">
                  <a16:creationId xmlns:a16="http://schemas.microsoft.com/office/drawing/2014/main" id="{C0914914-787B-D6BC-7109-40557975E98A}"/>
                </a:ext>
              </a:extLst>
            </p:cNvPr>
            <p:cNvSpPr/>
            <p:nvPr/>
          </p:nvSpPr>
          <p:spPr>
            <a:xfrm>
              <a:off x="1497569" y="2481755"/>
              <a:ext cx="179529" cy="179299"/>
            </a:xfrm>
            <a:custGeom>
              <a:avLst/>
              <a:gdLst>
                <a:gd name="connsiteX0" fmla="*/ 169869 w 179529"/>
                <a:gd name="connsiteY0" fmla="*/ 167339 h 179299"/>
                <a:gd name="connsiteX1" fmla="*/ 179529 w 179529"/>
                <a:gd name="connsiteY1" fmla="*/ 143417 h 179299"/>
                <a:gd name="connsiteX2" fmla="*/ 169524 w 179529"/>
                <a:gd name="connsiteY2" fmla="*/ 119265 h 179299"/>
                <a:gd name="connsiteX3" fmla="*/ 60495 w 179529"/>
                <a:gd name="connsiteY3" fmla="*/ 10121 h 179299"/>
                <a:gd name="connsiteX4" fmla="*/ 36228 w 179529"/>
                <a:gd name="connsiteY4" fmla="*/ 0 h 179299"/>
                <a:gd name="connsiteX5" fmla="*/ 12076 w 179529"/>
                <a:gd name="connsiteY5" fmla="*/ 10121 h 179299"/>
                <a:gd name="connsiteX6" fmla="*/ 0 w 179529"/>
                <a:gd name="connsiteY6" fmla="*/ 22312 h 179299"/>
                <a:gd name="connsiteX7" fmla="*/ 157333 w 179529"/>
                <a:gd name="connsiteY7" fmla="*/ 179299 h 17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29" h="179299">
                  <a:moveTo>
                    <a:pt x="169869" y="167339"/>
                  </a:moveTo>
                  <a:cubicBezTo>
                    <a:pt x="176061" y="160914"/>
                    <a:pt x="179524" y="152340"/>
                    <a:pt x="179529" y="143417"/>
                  </a:cubicBezTo>
                  <a:cubicBezTo>
                    <a:pt x="179567" y="134350"/>
                    <a:pt x="175962" y="125648"/>
                    <a:pt x="169524" y="119265"/>
                  </a:cubicBezTo>
                  <a:lnTo>
                    <a:pt x="60495" y="10121"/>
                  </a:lnTo>
                  <a:cubicBezTo>
                    <a:pt x="54059" y="3677"/>
                    <a:pt x="45336" y="38"/>
                    <a:pt x="36228" y="0"/>
                  </a:cubicBezTo>
                  <a:cubicBezTo>
                    <a:pt x="27161" y="69"/>
                    <a:pt x="18484" y="3704"/>
                    <a:pt x="12076" y="10121"/>
                  </a:cubicBezTo>
                  <a:lnTo>
                    <a:pt x="0" y="22312"/>
                  </a:lnTo>
                  <a:lnTo>
                    <a:pt x="157333" y="179299"/>
                  </a:lnTo>
                  <a:close/>
                </a:path>
              </a:pathLst>
            </a:custGeom>
            <a:solidFill>
              <a:srgbClr val="000000"/>
            </a:solidFill>
            <a:ln w="11410"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69BA4C8F-621B-930A-8B35-8FD2C4D7DD42}"/>
                </a:ext>
              </a:extLst>
            </p:cNvPr>
            <p:cNvSpPr/>
            <p:nvPr/>
          </p:nvSpPr>
          <p:spPr>
            <a:xfrm>
              <a:off x="1420431" y="2528104"/>
              <a:ext cx="586169" cy="586121"/>
            </a:xfrm>
            <a:custGeom>
              <a:avLst/>
              <a:gdLst>
                <a:gd name="connsiteX0" fmla="*/ 405145 w 586169"/>
                <a:gd name="connsiteY0" fmla="*/ 400232 h 586121"/>
                <a:gd name="connsiteX1" fmla="*/ 381074 w 586169"/>
                <a:gd name="connsiteY1" fmla="*/ 400428 h 586121"/>
                <a:gd name="connsiteX2" fmla="*/ 380878 w 586169"/>
                <a:gd name="connsiteY2" fmla="*/ 400232 h 586121"/>
                <a:gd name="connsiteX3" fmla="*/ 185362 w 586169"/>
                <a:gd name="connsiteY3" fmla="*/ 204717 h 586121"/>
                <a:gd name="connsiteX4" fmla="*/ 185362 w 586169"/>
                <a:gd name="connsiteY4" fmla="*/ 180335 h 586121"/>
                <a:gd name="connsiteX5" fmla="*/ 209744 w 586169"/>
                <a:gd name="connsiteY5" fmla="*/ 156643 h 586121"/>
                <a:gd name="connsiteX6" fmla="*/ 52987 w 586169"/>
                <a:gd name="connsiteY6" fmla="*/ 0 h 586121"/>
                <a:gd name="connsiteX7" fmla="*/ 26535 w 586169"/>
                <a:gd name="connsiteY7" fmla="*/ 26107 h 586121"/>
                <a:gd name="connsiteX8" fmla="*/ 197 w 586169"/>
                <a:gd name="connsiteY8" fmla="*/ 82692 h 586121"/>
                <a:gd name="connsiteX9" fmla="*/ 18599 w 586169"/>
                <a:gd name="connsiteY9" fmla="*/ 185395 h 586121"/>
                <a:gd name="connsiteX10" fmla="*/ 66098 w 586169"/>
                <a:gd name="connsiteY10" fmla="*/ 268087 h 586121"/>
                <a:gd name="connsiteX11" fmla="*/ 307617 w 586169"/>
                <a:gd name="connsiteY11" fmla="*/ 517427 h 586121"/>
                <a:gd name="connsiteX12" fmla="*/ 357531 w 586169"/>
                <a:gd name="connsiteY12" fmla="*/ 549054 h 586121"/>
                <a:gd name="connsiteX13" fmla="*/ 484041 w 586169"/>
                <a:gd name="connsiteY13" fmla="*/ 585857 h 586121"/>
                <a:gd name="connsiteX14" fmla="*/ 564548 w 586169"/>
                <a:gd name="connsiteY14" fmla="*/ 554230 h 586121"/>
                <a:gd name="connsiteX15" fmla="*/ 586170 w 586169"/>
                <a:gd name="connsiteY15" fmla="*/ 532608 h 586121"/>
                <a:gd name="connsiteX16" fmla="*/ 428837 w 586169"/>
                <a:gd name="connsiteY16" fmla="*/ 375850 h 58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169" h="586121">
                  <a:moveTo>
                    <a:pt x="405145" y="400232"/>
                  </a:moveTo>
                  <a:cubicBezTo>
                    <a:pt x="398552" y="406934"/>
                    <a:pt x="387775" y="407021"/>
                    <a:pt x="381074" y="400428"/>
                  </a:cubicBezTo>
                  <a:cubicBezTo>
                    <a:pt x="381008" y="400363"/>
                    <a:pt x="380943" y="400298"/>
                    <a:pt x="380878" y="400232"/>
                  </a:cubicBezTo>
                  <a:lnTo>
                    <a:pt x="185362" y="204717"/>
                  </a:lnTo>
                  <a:cubicBezTo>
                    <a:pt x="178635" y="197982"/>
                    <a:pt x="178635" y="187069"/>
                    <a:pt x="185362" y="180335"/>
                  </a:cubicBezTo>
                  <a:lnTo>
                    <a:pt x="209744" y="156643"/>
                  </a:lnTo>
                  <a:lnTo>
                    <a:pt x="52987" y="0"/>
                  </a:lnTo>
                  <a:cubicBezTo>
                    <a:pt x="42866" y="10121"/>
                    <a:pt x="32975" y="20012"/>
                    <a:pt x="26535" y="26107"/>
                  </a:cubicBezTo>
                  <a:cubicBezTo>
                    <a:pt x="10761" y="40848"/>
                    <a:pt x="1320" y="61132"/>
                    <a:pt x="197" y="82692"/>
                  </a:cubicBezTo>
                  <a:cubicBezTo>
                    <a:pt x="-1225" y="117858"/>
                    <a:pt x="5055" y="152911"/>
                    <a:pt x="18599" y="185395"/>
                  </a:cubicBezTo>
                  <a:cubicBezTo>
                    <a:pt x="31577" y="214504"/>
                    <a:pt x="47492" y="242211"/>
                    <a:pt x="66098" y="268087"/>
                  </a:cubicBezTo>
                  <a:cubicBezTo>
                    <a:pt x="130805" y="365168"/>
                    <a:pt x="212646" y="449659"/>
                    <a:pt x="307617" y="517427"/>
                  </a:cubicBezTo>
                  <a:cubicBezTo>
                    <a:pt x="323474" y="529155"/>
                    <a:pt x="340154" y="539725"/>
                    <a:pt x="357531" y="549054"/>
                  </a:cubicBezTo>
                  <a:cubicBezTo>
                    <a:pt x="396802" y="569694"/>
                    <a:pt x="439827" y="582210"/>
                    <a:pt x="484041" y="585857"/>
                  </a:cubicBezTo>
                  <a:cubicBezTo>
                    <a:pt x="514283" y="588057"/>
                    <a:pt x="543891" y="576425"/>
                    <a:pt x="564548" y="554230"/>
                  </a:cubicBezTo>
                  <a:lnTo>
                    <a:pt x="586170" y="532608"/>
                  </a:lnTo>
                  <a:lnTo>
                    <a:pt x="428837" y="375850"/>
                  </a:lnTo>
                  <a:close/>
                </a:path>
              </a:pathLst>
            </a:custGeom>
            <a:solidFill>
              <a:srgbClr val="000000"/>
            </a:solidFill>
            <a:ln w="11410"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FA725206-DF6D-EDD4-A412-269417BC6C6E}"/>
                </a:ext>
              </a:extLst>
            </p:cNvPr>
            <p:cNvSpPr/>
            <p:nvPr/>
          </p:nvSpPr>
          <p:spPr>
            <a:xfrm>
              <a:off x="1873649" y="2856715"/>
              <a:ext cx="179040" cy="179960"/>
            </a:xfrm>
            <a:custGeom>
              <a:avLst/>
              <a:gdLst>
                <a:gd name="connsiteX0" fmla="*/ 169064 w 179040"/>
                <a:gd name="connsiteY0" fmla="*/ 119350 h 179960"/>
                <a:gd name="connsiteX1" fmla="*/ 60035 w 179040"/>
                <a:gd name="connsiteY1" fmla="*/ 9976 h 179960"/>
                <a:gd name="connsiteX2" fmla="*/ 11501 w 179040"/>
                <a:gd name="connsiteY2" fmla="*/ 9976 h 179960"/>
                <a:gd name="connsiteX3" fmla="*/ 0 w 179040"/>
                <a:gd name="connsiteY3" fmla="*/ 22398 h 179960"/>
                <a:gd name="connsiteX4" fmla="*/ 156873 w 179040"/>
                <a:gd name="connsiteY4" fmla="*/ 179960 h 179960"/>
                <a:gd name="connsiteX5" fmla="*/ 169064 w 179040"/>
                <a:gd name="connsiteY5" fmla="*/ 168459 h 179960"/>
                <a:gd name="connsiteX6" fmla="*/ 169064 w 179040"/>
                <a:gd name="connsiteY6" fmla="*/ 119925 h 17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40" h="179960">
                  <a:moveTo>
                    <a:pt x="169064" y="119350"/>
                  </a:moveTo>
                  <a:lnTo>
                    <a:pt x="60035" y="9976"/>
                  </a:lnTo>
                  <a:cubicBezTo>
                    <a:pt x="46591" y="-3325"/>
                    <a:pt x="24944" y="-3325"/>
                    <a:pt x="11501" y="9976"/>
                  </a:cubicBezTo>
                  <a:lnTo>
                    <a:pt x="0" y="22398"/>
                  </a:lnTo>
                  <a:lnTo>
                    <a:pt x="156873" y="179960"/>
                  </a:lnTo>
                  <a:lnTo>
                    <a:pt x="169064" y="168459"/>
                  </a:lnTo>
                  <a:cubicBezTo>
                    <a:pt x="182366" y="155016"/>
                    <a:pt x="182366" y="133369"/>
                    <a:pt x="169064" y="119925"/>
                  </a:cubicBezTo>
                  <a:close/>
                </a:path>
              </a:pathLst>
            </a:custGeom>
            <a:solidFill>
              <a:srgbClr val="000000"/>
            </a:solidFill>
            <a:ln w="11410"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518CA13E-D162-AA80-9CCB-2A2EF6C537C1}"/>
                </a:ext>
              </a:extLst>
            </p:cNvPr>
            <p:cNvSpPr/>
            <p:nvPr/>
          </p:nvSpPr>
          <p:spPr>
            <a:xfrm>
              <a:off x="1793948" y="2580088"/>
              <a:ext cx="162623" cy="183094"/>
            </a:xfrm>
            <a:custGeom>
              <a:avLst/>
              <a:gdLst>
                <a:gd name="connsiteX0" fmla="*/ 162623 w 162623"/>
                <a:gd name="connsiteY0" fmla="*/ 183095 h 183094"/>
                <a:gd name="connsiteX1" fmla="*/ 116619 w 162623"/>
                <a:gd name="connsiteY1" fmla="*/ 183095 h 183094"/>
                <a:gd name="connsiteX2" fmla="*/ 0 w 162623"/>
                <a:gd name="connsiteY2" fmla="*/ 46924 h 183094"/>
                <a:gd name="connsiteX3" fmla="*/ 0 w 162623"/>
                <a:gd name="connsiteY3" fmla="*/ 0 h 183094"/>
                <a:gd name="connsiteX4" fmla="*/ 162623 w 162623"/>
                <a:gd name="connsiteY4" fmla="*/ 183095 h 18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23" h="183094">
                  <a:moveTo>
                    <a:pt x="162623" y="183095"/>
                  </a:moveTo>
                  <a:lnTo>
                    <a:pt x="116619" y="183095"/>
                  </a:lnTo>
                  <a:cubicBezTo>
                    <a:pt x="111633" y="117116"/>
                    <a:pt x="64426" y="61997"/>
                    <a:pt x="0" y="46924"/>
                  </a:cubicBezTo>
                  <a:lnTo>
                    <a:pt x="0" y="0"/>
                  </a:lnTo>
                  <a:cubicBezTo>
                    <a:pt x="90010" y="16109"/>
                    <a:pt x="157249" y="91812"/>
                    <a:pt x="162623" y="183095"/>
                  </a:cubicBezTo>
                  <a:close/>
                </a:path>
              </a:pathLst>
            </a:custGeom>
            <a:solidFill>
              <a:srgbClr val="000000"/>
            </a:solidFill>
            <a:ln w="11410"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D10D917A-1358-A481-3301-E5E46ECAF1BE}"/>
                </a:ext>
              </a:extLst>
            </p:cNvPr>
            <p:cNvSpPr/>
            <p:nvPr/>
          </p:nvSpPr>
          <p:spPr>
            <a:xfrm>
              <a:off x="1793948" y="2467609"/>
              <a:ext cx="272571" cy="295573"/>
            </a:xfrm>
            <a:custGeom>
              <a:avLst/>
              <a:gdLst>
                <a:gd name="connsiteX0" fmla="*/ 272572 w 272571"/>
                <a:gd name="connsiteY0" fmla="*/ 272572 h 295573"/>
                <a:gd name="connsiteX1" fmla="*/ 271537 w 272571"/>
                <a:gd name="connsiteY1" fmla="*/ 295574 h 295573"/>
                <a:gd name="connsiteX2" fmla="*/ 225533 w 272571"/>
                <a:gd name="connsiteY2" fmla="*/ 295574 h 295573"/>
                <a:gd name="connsiteX3" fmla="*/ 226683 w 272571"/>
                <a:gd name="connsiteY3" fmla="*/ 272572 h 295573"/>
                <a:gd name="connsiteX4" fmla="*/ 0 w 272571"/>
                <a:gd name="connsiteY4" fmla="*/ 46004 h 295573"/>
                <a:gd name="connsiteX5" fmla="*/ 0 w 272571"/>
                <a:gd name="connsiteY5" fmla="*/ 0 h 295573"/>
                <a:gd name="connsiteX6" fmla="*/ 272572 w 272571"/>
                <a:gd name="connsiteY6" fmla="*/ 272572 h 29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571" h="295573">
                  <a:moveTo>
                    <a:pt x="272572" y="272572"/>
                  </a:moveTo>
                  <a:cubicBezTo>
                    <a:pt x="272572" y="280278"/>
                    <a:pt x="272572" y="287983"/>
                    <a:pt x="271537" y="295574"/>
                  </a:cubicBezTo>
                  <a:lnTo>
                    <a:pt x="225533" y="295574"/>
                  </a:lnTo>
                  <a:cubicBezTo>
                    <a:pt x="226323" y="287933"/>
                    <a:pt x="226707" y="280255"/>
                    <a:pt x="226683" y="272572"/>
                  </a:cubicBezTo>
                  <a:cubicBezTo>
                    <a:pt x="226493" y="147475"/>
                    <a:pt x="125097" y="46130"/>
                    <a:pt x="0" y="46004"/>
                  </a:cubicBezTo>
                  <a:lnTo>
                    <a:pt x="0" y="0"/>
                  </a:lnTo>
                  <a:cubicBezTo>
                    <a:pt x="150485" y="127"/>
                    <a:pt x="272446" y="122087"/>
                    <a:pt x="272572" y="272572"/>
                  </a:cubicBezTo>
                  <a:close/>
                </a:path>
              </a:pathLst>
            </a:custGeom>
            <a:solidFill>
              <a:srgbClr val="000000"/>
            </a:solidFill>
            <a:ln w="11410"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669383FA-189A-E8C0-4C89-BEFA5A20AF24}"/>
                </a:ext>
              </a:extLst>
            </p:cNvPr>
            <p:cNvSpPr/>
            <p:nvPr/>
          </p:nvSpPr>
          <p:spPr>
            <a:xfrm>
              <a:off x="1793948" y="2360650"/>
              <a:ext cx="391031" cy="402532"/>
            </a:xfrm>
            <a:custGeom>
              <a:avLst/>
              <a:gdLst>
                <a:gd name="connsiteX0" fmla="*/ 391032 w 391031"/>
                <a:gd name="connsiteY0" fmla="*/ 379531 h 402532"/>
                <a:gd name="connsiteX1" fmla="*/ 390226 w 391031"/>
                <a:gd name="connsiteY1" fmla="*/ 402532 h 402532"/>
                <a:gd name="connsiteX2" fmla="*/ 344223 w 391031"/>
                <a:gd name="connsiteY2" fmla="*/ 402532 h 402532"/>
                <a:gd name="connsiteX3" fmla="*/ 345143 w 391031"/>
                <a:gd name="connsiteY3" fmla="*/ 379531 h 402532"/>
                <a:gd name="connsiteX4" fmla="*/ 11616 w 391031"/>
                <a:gd name="connsiteY4" fmla="*/ 46004 h 402532"/>
                <a:gd name="connsiteX5" fmla="*/ 11501 w 391031"/>
                <a:gd name="connsiteY5" fmla="*/ 46004 h 402532"/>
                <a:gd name="connsiteX6" fmla="*/ 0 w 391031"/>
                <a:gd name="connsiteY6" fmla="*/ 46004 h 402532"/>
                <a:gd name="connsiteX7" fmla="*/ 0 w 391031"/>
                <a:gd name="connsiteY7" fmla="*/ 0 h 402532"/>
                <a:gd name="connsiteX8" fmla="*/ 11501 w 391031"/>
                <a:gd name="connsiteY8" fmla="*/ 0 h 402532"/>
                <a:gd name="connsiteX9" fmla="*/ 391032 w 391031"/>
                <a:gd name="connsiteY9" fmla="*/ 379531 h 40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031" h="402532">
                  <a:moveTo>
                    <a:pt x="391032" y="379531"/>
                  </a:moveTo>
                  <a:cubicBezTo>
                    <a:pt x="391032" y="387236"/>
                    <a:pt x="391032" y="394942"/>
                    <a:pt x="390226" y="402532"/>
                  </a:cubicBezTo>
                  <a:lnTo>
                    <a:pt x="344223" y="402532"/>
                  </a:lnTo>
                  <a:cubicBezTo>
                    <a:pt x="344223" y="394942"/>
                    <a:pt x="345143" y="387236"/>
                    <a:pt x="345143" y="379531"/>
                  </a:cubicBezTo>
                  <a:cubicBezTo>
                    <a:pt x="345143" y="195328"/>
                    <a:pt x="195818" y="46004"/>
                    <a:pt x="11616" y="46004"/>
                  </a:cubicBezTo>
                  <a:cubicBezTo>
                    <a:pt x="11578" y="46004"/>
                    <a:pt x="11539" y="46004"/>
                    <a:pt x="11501" y="46004"/>
                  </a:cubicBezTo>
                  <a:cubicBezTo>
                    <a:pt x="7591" y="46004"/>
                    <a:pt x="3795" y="46004"/>
                    <a:pt x="0" y="46004"/>
                  </a:cubicBezTo>
                  <a:lnTo>
                    <a:pt x="0" y="0"/>
                  </a:lnTo>
                  <a:lnTo>
                    <a:pt x="11501" y="0"/>
                  </a:lnTo>
                  <a:cubicBezTo>
                    <a:pt x="221110" y="0"/>
                    <a:pt x="391032" y="169922"/>
                    <a:pt x="391032" y="379531"/>
                  </a:cubicBezTo>
                  <a:close/>
                </a:path>
              </a:pathLst>
            </a:custGeom>
            <a:solidFill>
              <a:srgbClr val="000000"/>
            </a:solidFill>
            <a:ln w="11410" cap="flat">
              <a:noFill/>
              <a:prstDash val="solid"/>
              <a:miter/>
            </a:ln>
          </p:spPr>
          <p:txBody>
            <a:bodyPr rtlCol="0" anchor="ctr"/>
            <a:lstStyle/>
            <a:p>
              <a:endParaRPr lang="ja-JP" altLang="en-US"/>
            </a:p>
          </p:txBody>
        </p:sp>
        <p:sp>
          <p:nvSpPr>
            <p:cNvPr id="27" name="テキスト ボックス 26">
              <a:extLst>
                <a:ext uri="{FF2B5EF4-FFF2-40B4-BE49-F238E27FC236}">
                  <a16:creationId xmlns:a16="http://schemas.microsoft.com/office/drawing/2014/main" id="{D348D2CC-ED67-E353-00CC-00DAFCEBD44F}"/>
                </a:ext>
              </a:extLst>
            </p:cNvPr>
            <p:cNvSpPr txBox="1"/>
            <p:nvPr/>
          </p:nvSpPr>
          <p:spPr>
            <a:xfrm>
              <a:off x="2422186" y="2569335"/>
              <a:ext cx="3644630" cy="648504"/>
            </a:xfrm>
            <a:prstGeom prst="rect">
              <a:avLst/>
            </a:prstGeom>
            <a:noFill/>
          </p:spPr>
          <p:txBody>
            <a:bodyPr wrap="square" rtlCol="0">
              <a:spAutoFit/>
            </a:bodyPr>
            <a:lstStyle/>
            <a:p>
              <a:pPr marL="0" indent="0">
                <a:lnSpc>
                  <a:spcPct val="50000"/>
                </a:lnSpc>
                <a:spcBef>
                  <a:spcPts val="1200"/>
                </a:spcBef>
                <a:buFont typeface="Arial" panose="020B0604020202020204" pitchFamily="34" charset="0"/>
                <a:buNone/>
              </a:pPr>
              <a:r>
                <a:rPr lang="en-US" altLang="ja-JP" sz="3200" b="1" dirty="0">
                  <a:latin typeface="Meiryo UI" panose="020B0604030504040204" pitchFamily="50" charset="-128"/>
                  <a:ea typeface="Meiryo UI" panose="020B0604030504040204" pitchFamily="50" charset="-128"/>
                </a:rPr>
                <a:t>03-6419-7733</a:t>
              </a:r>
            </a:p>
            <a:p>
              <a:pPr marL="0" indent="0">
                <a:lnSpc>
                  <a:spcPct val="50000"/>
                </a:lnSpc>
                <a:spcBef>
                  <a:spcPts val="12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（対応時間　平日</a:t>
              </a:r>
              <a:r>
                <a:rPr lang="en-US" altLang="ja-JP" sz="1400" dirty="0">
                  <a:latin typeface="Meiryo UI" panose="020B0604030504040204" pitchFamily="50" charset="-128"/>
                  <a:ea typeface="Meiryo UI" panose="020B0604030504040204" pitchFamily="50" charset="-128"/>
                </a:rPr>
                <a:t>10:00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18:00</a:t>
              </a:r>
              <a:r>
                <a:rPr lang="ja-JP" altLang="en-US" sz="14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grpSp>
      <p:grpSp>
        <p:nvGrpSpPr>
          <p:cNvPr id="47" name="グループ化 46">
            <a:extLst>
              <a:ext uri="{FF2B5EF4-FFF2-40B4-BE49-F238E27FC236}">
                <a16:creationId xmlns:a16="http://schemas.microsoft.com/office/drawing/2014/main" id="{A8F589C5-7234-B139-7187-C972A0BE04EB}"/>
              </a:ext>
            </a:extLst>
          </p:cNvPr>
          <p:cNvGrpSpPr/>
          <p:nvPr/>
        </p:nvGrpSpPr>
        <p:grpSpPr>
          <a:xfrm>
            <a:off x="876481" y="3789636"/>
            <a:ext cx="5139444" cy="1488966"/>
            <a:chOff x="1134895" y="3815634"/>
            <a:chExt cx="5139444" cy="1512663"/>
          </a:xfrm>
        </p:grpSpPr>
        <p:grpSp>
          <p:nvGrpSpPr>
            <p:cNvPr id="36" name="グループ化 35">
              <a:extLst>
                <a:ext uri="{FF2B5EF4-FFF2-40B4-BE49-F238E27FC236}">
                  <a16:creationId xmlns:a16="http://schemas.microsoft.com/office/drawing/2014/main" id="{52DED432-5EC1-D43C-6F43-34F1EE813CAB}"/>
                </a:ext>
              </a:extLst>
            </p:cNvPr>
            <p:cNvGrpSpPr/>
            <p:nvPr/>
          </p:nvGrpSpPr>
          <p:grpSpPr>
            <a:xfrm>
              <a:off x="1134895" y="3815634"/>
              <a:ext cx="5139444" cy="1512663"/>
              <a:chOff x="1105712" y="2028205"/>
              <a:chExt cx="5139444" cy="1512663"/>
            </a:xfrm>
          </p:grpSpPr>
          <p:sp>
            <p:nvSpPr>
              <p:cNvPr id="37" name="コンテンツ プレースホルダー 2">
                <a:extLst>
                  <a:ext uri="{FF2B5EF4-FFF2-40B4-BE49-F238E27FC236}">
                    <a16:creationId xmlns:a16="http://schemas.microsoft.com/office/drawing/2014/main" id="{C09CA333-04C9-A205-F99C-6540FD0DF9AB}"/>
                  </a:ext>
                </a:extLst>
              </p:cNvPr>
              <p:cNvSpPr txBox="1">
                <a:spLocks/>
              </p:cNvSpPr>
              <p:nvPr/>
            </p:nvSpPr>
            <p:spPr>
              <a:xfrm>
                <a:off x="1105712" y="2028205"/>
                <a:ext cx="5139444" cy="15126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ja-JP" altLang="en-US" sz="1800" dirty="0">
                    <a:solidFill>
                      <a:schemeClr val="bg1">
                        <a:lumMod val="50000"/>
                      </a:schemeClr>
                    </a:solidFill>
                    <a:latin typeface="+mn-ea"/>
                  </a:rPr>
                  <a:t>　　　　　　　</a:t>
                </a:r>
              </a:p>
            </p:txBody>
          </p:sp>
          <p:sp>
            <p:nvSpPr>
              <p:cNvPr id="44" name="テキスト ボックス 43">
                <a:extLst>
                  <a:ext uri="{FF2B5EF4-FFF2-40B4-BE49-F238E27FC236}">
                    <a16:creationId xmlns:a16="http://schemas.microsoft.com/office/drawing/2014/main" id="{80A49C7A-4D70-6C4D-3E33-43A946A30A75}"/>
                  </a:ext>
                </a:extLst>
              </p:cNvPr>
              <p:cNvSpPr txBox="1"/>
              <p:nvPr/>
            </p:nvSpPr>
            <p:spPr>
              <a:xfrm>
                <a:off x="2500010" y="2695800"/>
                <a:ext cx="3644630" cy="262778"/>
              </a:xfrm>
              <a:prstGeom prst="rect">
                <a:avLst/>
              </a:prstGeom>
              <a:noFill/>
            </p:spPr>
            <p:txBody>
              <a:bodyPr wrap="square" rtlCol="0">
                <a:spAutoFit/>
              </a:bodyPr>
              <a:lstStyle/>
              <a:p>
                <a:pPr marL="0" indent="0">
                  <a:lnSpc>
                    <a:spcPct val="50000"/>
                  </a:lnSpc>
                  <a:spcBef>
                    <a:spcPts val="1200"/>
                  </a:spcBef>
                  <a:buFont typeface="Arial" panose="020B0604020202020204" pitchFamily="34" charset="0"/>
                  <a:buNone/>
                </a:pPr>
                <a:r>
                  <a:rPr lang="en-US" altLang="ja-JP" sz="2000" b="1" dirty="0">
                    <a:solidFill>
                      <a:schemeClr val="bg1">
                        <a:lumMod val="50000"/>
                      </a:schemeClr>
                    </a:solidFill>
                    <a:latin typeface="Meiryo UI" panose="020B0604030504040204" pitchFamily="50" charset="-128"/>
                    <a:ea typeface="Meiryo UI" panose="020B0604030504040204" pitchFamily="50" charset="-128"/>
                    <a:hlinkClick r:id="rId3"/>
                  </a:rPr>
                  <a:t>info@proteinum.co.jp</a:t>
                </a:r>
                <a:endParaRPr lang="ja-JP" altLang="en-US" sz="1100" dirty="0">
                  <a:solidFill>
                    <a:schemeClr val="bg1">
                      <a:lumMod val="50000"/>
                    </a:schemeClr>
                  </a:solidFill>
                  <a:latin typeface="Meiryo UI" panose="020B0604030504040204" pitchFamily="50" charset="-128"/>
                  <a:ea typeface="Meiryo UI" panose="020B0604030504040204" pitchFamily="50" charset="-128"/>
                </a:endParaRPr>
              </a:p>
            </p:txBody>
          </p:sp>
        </p:grpSp>
        <p:pic>
          <p:nvPicPr>
            <p:cNvPr id="46" name="グラフィックス 45" descr="封筒 枠線">
              <a:extLst>
                <a:ext uri="{FF2B5EF4-FFF2-40B4-BE49-F238E27FC236}">
                  <a16:creationId xmlns:a16="http://schemas.microsoft.com/office/drawing/2014/main" id="{B4394DF4-1D10-84F5-2921-8F34F6A5D8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0857" y="4114765"/>
              <a:ext cx="914400" cy="914400"/>
            </a:xfrm>
            <a:prstGeom prst="rect">
              <a:avLst/>
            </a:prstGeom>
          </p:spPr>
        </p:pic>
      </p:grpSp>
      <p:sp>
        <p:nvSpPr>
          <p:cNvPr id="48" name="コンテンツ プレースホルダー 2">
            <a:extLst>
              <a:ext uri="{FF2B5EF4-FFF2-40B4-BE49-F238E27FC236}">
                <a16:creationId xmlns:a16="http://schemas.microsoft.com/office/drawing/2014/main" id="{CBFB104C-F776-17B6-1E8C-D3FB6EB2BFEC}"/>
              </a:ext>
            </a:extLst>
          </p:cNvPr>
          <p:cNvSpPr txBox="1">
            <a:spLocks/>
          </p:cNvSpPr>
          <p:nvPr/>
        </p:nvSpPr>
        <p:spPr>
          <a:xfrm>
            <a:off x="6842157" y="2180252"/>
            <a:ext cx="4799874" cy="3822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サービス紹介</a:t>
            </a:r>
            <a:endParaRPr lang="en-US" altLang="ja-JP" sz="1800" b="1"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1800" b="1" dirty="0">
                <a:solidFill>
                  <a:schemeClr val="bg1">
                    <a:lumMod val="50000"/>
                  </a:schemeClr>
                </a:solidFill>
                <a:latin typeface="Meiryo UI" panose="020B0604030504040204" pitchFamily="50" charset="-128"/>
                <a:ea typeface="Meiryo UI" panose="020B0604030504040204" pitchFamily="50" charset="-128"/>
                <a:hlinkClick r:id="rId6"/>
              </a:rPr>
              <a:t>https://proteinum.co.jp</a:t>
            </a:r>
            <a:endParaRPr lang="en-US" altLang="ja-JP" sz="1800" b="1" dirty="0">
              <a:solidFill>
                <a:schemeClr val="bg1">
                  <a:lumMod val="50000"/>
                </a:schemeClr>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800" b="1" dirty="0">
              <a:solidFill>
                <a:schemeClr val="bg1">
                  <a:lumMod val="50000"/>
                </a:schemeClr>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資料請求（ダウンロード）</a:t>
            </a:r>
            <a:endParaRPr lang="en-US" altLang="ja-JP" sz="1800" b="1" dirty="0">
              <a:latin typeface="Meiryo UI" panose="020B0604030504040204" pitchFamily="50" charset="-128"/>
              <a:ea typeface="Meiryo UI" panose="020B0604030504040204" pitchFamily="50" charset="-128"/>
            </a:endParaRPr>
          </a:p>
          <a:p>
            <a:pPr marL="0" indent="0">
              <a:buNone/>
            </a:pPr>
            <a:r>
              <a:rPr lang="en-US" altLang="ja-JP" sz="1800" b="1" dirty="0">
                <a:solidFill>
                  <a:schemeClr val="bg1">
                    <a:lumMod val="50000"/>
                  </a:schemeClr>
                </a:solidFill>
                <a:latin typeface="Meiryo UI" panose="020B0604030504040204" pitchFamily="50" charset="-128"/>
                <a:ea typeface="Meiryo UI" panose="020B0604030504040204" pitchFamily="50" charset="-128"/>
                <a:hlinkClick r:id="rId7"/>
              </a:rPr>
              <a:t>https://proteinum.co.jp/contact_zoho_hp/</a:t>
            </a:r>
            <a:endParaRPr lang="en-US" altLang="ja-JP" sz="1800" b="1" dirty="0">
              <a:solidFill>
                <a:schemeClr val="bg1">
                  <a:lumMod val="50000"/>
                </a:schemeClr>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ご支援実績（導入事例）</a:t>
            </a:r>
            <a:endParaRPr lang="en-US" altLang="ja-JP" sz="1800" b="1"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1800" b="1" dirty="0">
                <a:solidFill>
                  <a:schemeClr val="bg1">
                    <a:lumMod val="50000"/>
                  </a:schemeClr>
                </a:solidFill>
                <a:latin typeface="Meiryo UI" panose="020B0604030504040204" pitchFamily="50" charset="-128"/>
                <a:ea typeface="Meiryo UI" panose="020B0604030504040204" pitchFamily="50" charset="-128"/>
                <a:hlinkClick r:id="rId8"/>
              </a:rPr>
              <a:t>https://proteinum.co.jp/works/</a:t>
            </a:r>
            <a:endParaRPr lang="ja-JP" altLang="en-US" sz="1800" b="1"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577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BEF72-5E37-C5CD-457E-6243D8D7CE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6E44A9-82DA-B8BD-02B5-CB271522DEC6}"/>
              </a:ext>
            </a:extLst>
          </p:cNvPr>
          <p:cNvSpPr>
            <a:spLocks noGrp="1"/>
          </p:cNvSpPr>
          <p:nvPr>
            <p:ph type="title"/>
          </p:nvPr>
        </p:nvSpPr>
        <p:spPr>
          <a:xfrm>
            <a:off x="192958" y="130860"/>
            <a:ext cx="11806083" cy="555192"/>
          </a:xfrm>
        </p:spPr>
        <p:txBody>
          <a:bodyPr/>
          <a:lstStyle/>
          <a:p>
            <a:r>
              <a:rPr lang="ja-JP" altLang="en-US" dirty="0"/>
              <a:t>アジェンダ</a:t>
            </a:r>
            <a:endParaRPr kumimoji="1" lang="ja-JP" altLang="en-US" dirty="0"/>
          </a:p>
        </p:txBody>
      </p:sp>
      <p:sp>
        <p:nvSpPr>
          <p:cNvPr id="3" name="スライド番号プレースホルダー 2">
            <a:extLst>
              <a:ext uri="{FF2B5EF4-FFF2-40B4-BE49-F238E27FC236}">
                <a16:creationId xmlns:a16="http://schemas.microsoft.com/office/drawing/2014/main" id="{7B740BC7-375E-24AB-AB6E-0205EB2CA5E6}"/>
              </a:ext>
            </a:extLst>
          </p:cNvPr>
          <p:cNvSpPr>
            <a:spLocks noGrp="1"/>
          </p:cNvSpPr>
          <p:nvPr>
            <p:ph type="sldNum" sz="quarter" idx="12"/>
          </p:nvPr>
        </p:nvSpPr>
        <p:spPr/>
        <p:txBody>
          <a:bodyPr/>
          <a:lstStyle/>
          <a:p>
            <a:fld id="{2F6B20DE-9286-47A2-A353-AC762BD47F08}" type="slidenum">
              <a:rPr kumimoji="1" lang="ja-JP" altLang="en-US" smtClean="0"/>
              <a:t>2</a:t>
            </a:fld>
            <a:endParaRPr kumimoji="1" lang="ja-JP" altLang="en-US" dirty="0"/>
          </a:p>
        </p:txBody>
      </p:sp>
      <p:sp>
        <p:nvSpPr>
          <p:cNvPr id="5" name="テキスト ボックス 4">
            <a:extLst>
              <a:ext uri="{FF2B5EF4-FFF2-40B4-BE49-F238E27FC236}">
                <a16:creationId xmlns:a16="http://schemas.microsoft.com/office/drawing/2014/main" id="{5FAC4A45-C801-305C-C014-B78ED10D57BC}"/>
              </a:ext>
            </a:extLst>
          </p:cNvPr>
          <p:cNvSpPr txBox="1"/>
          <p:nvPr/>
        </p:nvSpPr>
        <p:spPr>
          <a:xfrm>
            <a:off x="564053" y="1520785"/>
            <a:ext cx="11055715" cy="3385542"/>
          </a:xfrm>
          <a:prstGeom prst="rect">
            <a:avLst/>
          </a:prstGeom>
          <a:noFill/>
        </p:spPr>
        <p:txBody>
          <a:bodyPr wrap="square" rtlCol="0">
            <a:spAutoFit/>
          </a:bodyPr>
          <a:lstStyle/>
          <a:p>
            <a:pPr marL="457200" indent="-457200">
              <a:spcBef>
                <a:spcPts val="600"/>
              </a:spcBef>
              <a:spcAft>
                <a:spcPts val="600"/>
              </a:spcAft>
              <a:buFont typeface="+mj-lt"/>
              <a:buAutoNum type="arabicPeriod"/>
            </a:pPr>
            <a:r>
              <a:rPr kumimoji="1" lang="ja-JP" altLang="en-US" dirty="0">
                <a:latin typeface="Meiryo UI" panose="020B0604030504040204" pitchFamily="50" charset="-128"/>
                <a:ea typeface="Meiryo UI" panose="020B0604030504040204" pitchFamily="50" charset="-128"/>
              </a:rPr>
              <a:t>はじめに</a:t>
            </a:r>
          </a:p>
          <a:p>
            <a:pPr marL="457200" indent="-457200">
              <a:spcBef>
                <a:spcPts val="600"/>
              </a:spcBef>
              <a:spcAft>
                <a:spcPts val="600"/>
              </a:spcAft>
              <a:buFont typeface="+mj-lt"/>
              <a:buAutoNum type="arabicPeriod"/>
            </a:pPr>
            <a:r>
              <a:rPr kumimoji="1" lang="en-US" altLang="ja-JP" dirty="0" err="1">
                <a:latin typeface="Meiryo UI" panose="020B0604030504040204" pitchFamily="50" charset="-128"/>
                <a:ea typeface="Meiryo UI" panose="020B0604030504040204" pitchFamily="50" charset="-128"/>
              </a:rPr>
              <a:t>BtoC</a:t>
            </a:r>
            <a:r>
              <a:rPr kumimoji="1" lang="en-US" altLang="ja-JP" dirty="0">
                <a:latin typeface="Meiryo UI" panose="020B0604030504040204" pitchFamily="50" charset="-128"/>
                <a:ea typeface="Meiryo UI" panose="020B0604030504040204" pitchFamily="50" charset="-128"/>
              </a:rPr>
              <a:t>-EC</a:t>
            </a:r>
            <a:r>
              <a:rPr kumimoji="1" lang="ja-JP" altLang="en-US" dirty="0">
                <a:latin typeface="Meiryo UI" panose="020B0604030504040204" pitchFamily="50" charset="-128"/>
                <a:ea typeface="Meiryo UI" panose="020B0604030504040204" pitchFamily="50" charset="-128"/>
              </a:rPr>
              <a:t>市場の市場規模</a:t>
            </a:r>
            <a:r>
              <a:rPr kumimoji="1" lang="en-US" altLang="ja-JP" dirty="0">
                <a:latin typeface="Meiryo UI" panose="020B0604030504040204" pitchFamily="50" charset="-128"/>
                <a:ea typeface="Meiryo UI" panose="020B0604030504040204" pitchFamily="50" charset="-128"/>
              </a:rPr>
              <a:t>/EC</a:t>
            </a:r>
            <a:r>
              <a:rPr kumimoji="1" lang="ja-JP" altLang="en-US" dirty="0">
                <a:latin typeface="Meiryo UI" panose="020B0604030504040204" pitchFamily="50" charset="-128"/>
                <a:ea typeface="Meiryo UI" panose="020B0604030504040204" pitchFamily="50" charset="-128"/>
              </a:rPr>
              <a:t>プラットフォームの広告費について</a:t>
            </a:r>
          </a:p>
          <a:p>
            <a:pPr marL="457200" indent="-457200">
              <a:spcBef>
                <a:spcPts val="600"/>
              </a:spcBef>
              <a:spcAft>
                <a:spcPts val="600"/>
              </a:spcAft>
              <a:buFont typeface="+mj-lt"/>
              <a:buAutoNum type="arabicPeriod"/>
            </a:pPr>
            <a:r>
              <a:rPr kumimoji="1" lang="ja-JP" altLang="en-US" dirty="0">
                <a:latin typeface="Meiryo UI" panose="020B0604030504040204" pitchFamily="50" charset="-128"/>
                <a:ea typeface="Meiryo UI" panose="020B0604030504040204" pitchFamily="50" charset="-128"/>
              </a:rPr>
              <a:t>楽天</a:t>
            </a:r>
            <a:r>
              <a:rPr kumimoji="1" lang="en-US" altLang="ja-JP" dirty="0">
                <a:latin typeface="Meiryo UI" panose="020B0604030504040204" pitchFamily="50" charset="-128"/>
                <a:ea typeface="Meiryo UI" panose="020B0604030504040204" pitchFamily="50" charset="-128"/>
              </a:rPr>
              <a:t>/Amazon</a:t>
            </a:r>
            <a:r>
              <a:rPr kumimoji="1" lang="ja-JP" altLang="en-US" dirty="0">
                <a:latin typeface="Meiryo UI" panose="020B0604030504040204" pitchFamily="50" charset="-128"/>
                <a:ea typeface="Meiryo UI" panose="020B0604030504040204" pitchFamily="50" charset="-128"/>
              </a:rPr>
              <a:t>における検索連動型広告の比較</a:t>
            </a:r>
          </a:p>
          <a:p>
            <a:pPr marL="914400" lvl="1" indent="-457200">
              <a:spcBef>
                <a:spcPts val="600"/>
              </a:spcBef>
              <a:spcAft>
                <a:spcPts val="600"/>
              </a:spcAft>
              <a:buFont typeface="Arial" panose="020B0604020202020204" pitchFamily="34" charset="0"/>
              <a:buChar char="•"/>
            </a:pPr>
            <a:r>
              <a:rPr kumimoji="1" lang="en-US" altLang="ja-JP" dirty="0">
                <a:latin typeface="Meiryo UI" panose="020B0604030504040204" pitchFamily="50" charset="-128"/>
                <a:ea typeface="Meiryo UI" panose="020B0604030504040204" pitchFamily="50" charset="-128"/>
              </a:rPr>
              <a:t>RPP</a:t>
            </a:r>
            <a:r>
              <a:rPr kumimoji="1" lang="ja-JP" altLang="en-US" dirty="0">
                <a:latin typeface="Meiryo UI" panose="020B0604030504040204" pitchFamily="50" charset="-128"/>
                <a:ea typeface="Meiryo UI" panose="020B0604030504040204" pitchFamily="50" charset="-128"/>
              </a:rPr>
              <a:t>広告とスポンサープロダクト広告の概要</a:t>
            </a:r>
            <a:endParaRPr kumimoji="1" lang="en-US" altLang="ja-JP" dirty="0">
              <a:latin typeface="Meiryo UI" panose="020B0604030504040204" pitchFamily="50" charset="-128"/>
              <a:ea typeface="Meiryo UI" panose="020B0604030504040204" pitchFamily="50" charset="-128"/>
            </a:endParaRPr>
          </a:p>
          <a:p>
            <a:pPr marL="914400" lvl="1" indent="-457200">
              <a:spcBef>
                <a:spcPts val="600"/>
              </a:spcBef>
              <a:spcAft>
                <a:spcPts val="600"/>
              </a:spcAft>
              <a:buFont typeface="Arial" panose="020B0604020202020204" pitchFamily="34" charset="0"/>
              <a:buChar char="•"/>
            </a:pPr>
            <a:r>
              <a:rPr kumimoji="1" lang="en-US" altLang="ja-JP" dirty="0">
                <a:latin typeface="Meiryo UI" panose="020B0604030504040204" pitchFamily="50" charset="-128"/>
                <a:ea typeface="Meiryo UI" panose="020B0604030504040204" pitchFamily="50" charset="-128"/>
              </a:rPr>
              <a:t>RPP</a:t>
            </a:r>
            <a:r>
              <a:rPr kumimoji="1" lang="ja-JP" altLang="en-US" dirty="0">
                <a:latin typeface="Meiryo UI" panose="020B0604030504040204" pitchFamily="50" charset="-128"/>
                <a:ea typeface="Meiryo UI" panose="020B0604030504040204" pitchFamily="50" charset="-128"/>
              </a:rPr>
              <a:t>広告とスポンサープロダクト広告の効果比較検証</a:t>
            </a:r>
            <a:endParaRPr kumimoji="1" lang="en-US" altLang="ja-JP" dirty="0">
              <a:latin typeface="Meiryo UI" panose="020B0604030504040204" pitchFamily="50" charset="-128"/>
              <a:ea typeface="Meiryo UI" panose="020B0604030504040204" pitchFamily="50" charset="-128"/>
            </a:endParaRPr>
          </a:p>
          <a:p>
            <a:pPr marL="914400" lvl="1" indent="-457200">
              <a:spcBef>
                <a:spcPts val="600"/>
              </a:spcBef>
              <a:spcAft>
                <a:spcPts val="600"/>
              </a:spcAft>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商品単位の広告指標比較</a:t>
            </a:r>
            <a:endParaRPr kumimoji="1" lang="en-US" altLang="ja-JP" dirty="0">
              <a:latin typeface="Meiryo UI" panose="020B0604030504040204" pitchFamily="50" charset="-128"/>
              <a:ea typeface="Meiryo UI" panose="020B0604030504040204" pitchFamily="50" charset="-128"/>
            </a:endParaRPr>
          </a:p>
          <a:p>
            <a:pPr marL="914400" lvl="1" indent="-457200">
              <a:spcBef>
                <a:spcPts val="600"/>
              </a:spcBef>
              <a:spcAft>
                <a:spcPts val="600"/>
              </a:spcAft>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キーワード単位の広告指標比較</a:t>
            </a:r>
            <a:endParaRPr kumimoji="1" lang="en-US" altLang="ja-JP" dirty="0">
              <a:latin typeface="Meiryo UI" panose="020B0604030504040204" pitchFamily="50" charset="-128"/>
              <a:ea typeface="Meiryo UI" panose="020B0604030504040204" pitchFamily="50" charset="-128"/>
            </a:endParaRPr>
          </a:p>
          <a:p>
            <a:pPr marL="457200" indent="-457200">
              <a:spcBef>
                <a:spcPts val="600"/>
              </a:spcBef>
              <a:spcAft>
                <a:spcPts val="600"/>
              </a:spcAft>
              <a:buFont typeface="+mj-lt"/>
              <a:buAutoNum type="arabicPeriod"/>
            </a:pPr>
            <a:r>
              <a:rPr kumimoji="1" lang="ja-JP" altLang="en-US" dirty="0">
                <a:latin typeface="Meiryo UI" panose="020B0604030504040204" pitchFamily="50" charset="-128"/>
                <a:ea typeface="Meiryo UI" panose="020B0604030504040204" pitchFamily="50" charset="-128"/>
              </a:rPr>
              <a:t>検証結果サマリー</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350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1D5F4-0F21-E72B-1F48-82A840D222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DF7978-F4BA-7CC6-2E6B-C84C161E093B}"/>
              </a:ext>
            </a:extLst>
          </p:cNvPr>
          <p:cNvSpPr>
            <a:spLocks noGrp="1"/>
          </p:cNvSpPr>
          <p:nvPr>
            <p:ph type="title"/>
          </p:nvPr>
        </p:nvSpPr>
        <p:spPr/>
        <p:txBody>
          <a:bodyPr/>
          <a:lstStyle/>
          <a:p>
            <a:r>
              <a:rPr lang="ja-JP" altLang="en-US" dirty="0"/>
              <a:t>アジェンダ</a:t>
            </a:r>
            <a:endParaRPr kumimoji="1" lang="ja-JP" altLang="en-US" dirty="0"/>
          </a:p>
        </p:txBody>
      </p:sp>
      <p:sp>
        <p:nvSpPr>
          <p:cNvPr id="3" name="スライド番号プレースホルダー 2">
            <a:extLst>
              <a:ext uri="{FF2B5EF4-FFF2-40B4-BE49-F238E27FC236}">
                <a16:creationId xmlns:a16="http://schemas.microsoft.com/office/drawing/2014/main" id="{591D74A7-E4EB-2B7D-CEA6-4095BBEDFAC3}"/>
              </a:ext>
            </a:extLst>
          </p:cNvPr>
          <p:cNvSpPr>
            <a:spLocks noGrp="1"/>
          </p:cNvSpPr>
          <p:nvPr>
            <p:ph type="sldNum" sz="quarter" idx="12"/>
          </p:nvPr>
        </p:nvSpPr>
        <p:spPr/>
        <p:txBody>
          <a:bodyPr/>
          <a:lstStyle/>
          <a:p>
            <a:fld id="{2F6B20DE-9286-47A2-A353-AC762BD47F08}" type="slidenum">
              <a:rPr kumimoji="1" lang="ja-JP" altLang="en-US" smtClean="0"/>
              <a:t>3</a:t>
            </a:fld>
            <a:endParaRPr kumimoji="1" lang="ja-JP" altLang="en-US" dirty="0"/>
          </a:p>
        </p:txBody>
      </p:sp>
      <p:sp>
        <p:nvSpPr>
          <p:cNvPr id="6" name="object 3">
            <a:extLst>
              <a:ext uri="{FF2B5EF4-FFF2-40B4-BE49-F238E27FC236}">
                <a16:creationId xmlns:a16="http://schemas.microsoft.com/office/drawing/2014/main" id="{A6122F4F-BC97-8490-3FE6-9A323B63211B}"/>
              </a:ext>
            </a:extLst>
          </p:cNvPr>
          <p:cNvSpPr/>
          <p:nvPr/>
        </p:nvSpPr>
        <p:spPr>
          <a:xfrm>
            <a:off x="219075" y="3317645"/>
            <a:ext cx="11775880" cy="75666"/>
          </a:xfrm>
          <a:custGeom>
            <a:avLst/>
            <a:gdLst/>
            <a:ahLst/>
            <a:cxnLst/>
            <a:rect l="l" t="t" r="r" b="b"/>
            <a:pathLst>
              <a:path w="10693400">
                <a:moveTo>
                  <a:pt x="0" y="0"/>
                </a:moveTo>
                <a:lnTo>
                  <a:pt x="10693400" y="0"/>
                </a:lnTo>
              </a:path>
            </a:pathLst>
          </a:custGeom>
          <a:ln w="12700">
            <a:solidFill>
              <a:srgbClr val="5DB0D8"/>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AC2A7B94-B900-A180-365A-185FA2C165C0}"/>
              </a:ext>
            </a:extLst>
          </p:cNvPr>
          <p:cNvSpPr txBox="1">
            <a:spLocks/>
          </p:cNvSpPr>
          <p:nvPr/>
        </p:nvSpPr>
        <p:spPr>
          <a:xfrm>
            <a:off x="688782" y="2865280"/>
            <a:ext cx="9236054"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pPr marL="12700">
              <a:lnSpc>
                <a:spcPct val="100000"/>
              </a:lnSpc>
              <a:spcBef>
                <a:spcPts val="100"/>
              </a:spcBef>
            </a:pPr>
            <a:r>
              <a:rPr lang="en-US" altLang="ja-JP" spc="229" dirty="0">
                <a:solidFill>
                  <a:srgbClr val="231F20"/>
                </a:solidFill>
                <a:cs typeface="SimSun"/>
              </a:rPr>
              <a:t>1. </a:t>
            </a:r>
            <a:r>
              <a:rPr lang="ja-JP" altLang="en-US" spc="229" dirty="0">
                <a:solidFill>
                  <a:srgbClr val="231F20"/>
                </a:solidFill>
                <a:cs typeface="SimSun"/>
              </a:rPr>
              <a:t>はじめに</a:t>
            </a:r>
            <a:endParaRPr lang="en-US" altLang="ja-JP" spc="229" dirty="0">
              <a:solidFill>
                <a:srgbClr val="231F20"/>
              </a:solidFill>
              <a:cs typeface="SimSun"/>
            </a:endParaRPr>
          </a:p>
        </p:txBody>
      </p:sp>
      <p:grpSp>
        <p:nvGrpSpPr>
          <p:cNvPr id="8" name="object 5">
            <a:extLst>
              <a:ext uri="{FF2B5EF4-FFF2-40B4-BE49-F238E27FC236}">
                <a16:creationId xmlns:a16="http://schemas.microsoft.com/office/drawing/2014/main" id="{DE49DBE6-4F14-7697-268C-DBC86B85BAD1}"/>
              </a:ext>
            </a:extLst>
          </p:cNvPr>
          <p:cNvGrpSpPr/>
          <p:nvPr/>
        </p:nvGrpSpPr>
        <p:grpSpPr>
          <a:xfrm>
            <a:off x="715289" y="3580027"/>
            <a:ext cx="662940" cy="401955"/>
            <a:chOff x="353339" y="3421834"/>
            <a:chExt cx="662940" cy="401955"/>
          </a:xfrm>
        </p:grpSpPr>
        <p:sp>
          <p:nvSpPr>
            <p:cNvPr id="9" name="object 6">
              <a:extLst>
                <a:ext uri="{FF2B5EF4-FFF2-40B4-BE49-F238E27FC236}">
                  <a16:creationId xmlns:a16="http://schemas.microsoft.com/office/drawing/2014/main" id="{2C550225-5FD1-9720-1B59-8FD3EB449F48}"/>
                </a:ext>
              </a:extLst>
            </p:cNvPr>
            <p:cNvSpPr/>
            <p:nvPr/>
          </p:nvSpPr>
          <p:spPr>
            <a:xfrm>
              <a:off x="353339" y="3447035"/>
              <a:ext cx="662940" cy="376555"/>
            </a:xfrm>
            <a:custGeom>
              <a:avLst/>
              <a:gdLst/>
              <a:ahLst/>
              <a:cxnLst/>
              <a:rect l="l" t="t" r="r" b="b"/>
              <a:pathLst>
                <a:path w="662940" h="376554">
                  <a:moveTo>
                    <a:pt x="662762" y="0"/>
                  </a:moveTo>
                  <a:lnTo>
                    <a:pt x="613241" y="42581"/>
                  </a:lnTo>
                  <a:lnTo>
                    <a:pt x="563397" y="83819"/>
                  </a:lnTo>
                  <a:lnTo>
                    <a:pt x="512479" y="123102"/>
                  </a:lnTo>
                  <a:lnTo>
                    <a:pt x="447120" y="169428"/>
                  </a:lnTo>
                  <a:lnTo>
                    <a:pt x="373347" y="217415"/>
                  </a:lnTo>
                  <a:lnTo>
                    <a:pt x="338404" y="233946"/>
                  </a:lnTo>
                  <a:lnTo>
                    <a:pt x="331228" y="233705"/>
                  </a:lnTo>
                  <a:lnTo>
                    <a:pt x="329361" y="232854"/>
                  </a:lnTo>
                  <a:lnTo>
                    <a:pt x="327240" y="231317"/>
                  </a:lnTo>
                  <a:lnTo>
                    <a:pt x="326415" y="223773"/>
                  </a:lnTo>
                  <a:lnTo>
                    <a:pt x="329706" y="208096"/>
                  </a:lnTo>
                  <a:lnTo>
                    <a:pt x="337727" y="177136"/>
                  </a:lnTo>
                  <a:lnTo>
                    <a:pt x="339739" y="168582"/>
                  </a:lnTo>
                  <a:lnTo>
                    <a:pt x="341505" y="159587"/>
                  </a:lnTo>
                  <a:lnTo>
                    <a:pt x="342861" y="150050"/>
                  </a:lnTo>
                  <a:lnTo>
                    <a:pt x="343512" y="139850"/>
                  </a:lnTo>
                  <a:lnTo>
                    <a:pt x="343065" y="128724"/>
                  </a:lnTo>
                  <a:lnTo>
                    <a:pt x="323186" y="89004"/>
                  </a:lnTo>
                  <a:lnTo>
                    <a:pt x="282962" y="74525"/>
                  </a:lnTo>
                  <a:lnTo>
                    <a:pt x="272424" y="74772"/>
                  </a:lnTo>
                  <a:lnTo>
                    <a:pt x="235151" y="83708"/>
                  </a:lnTo>
                  <a:lnTo>
                    <a:pt x="195071" y="104448"/>
                  </a:lnTo>
                  <a:lnTo>
                    <a:pt x="161216" y="129955"/>
                  </a:lnTo>
                  <a:lnTo>
                    <a:pt x="98762" y="190797"/>
                  </a:lnTo>
                  <a:lnTo>
                    <a:pt x="65980" y="233047"/>
                  </a:lnTo>
                  <a:lnTo>
                    <a:pt x="38167" y="278381"/>
                  </a:lnTo>
                  <a:lnTo>
                    <a:pt x="15961" y="326325"/>
                  </a:lnTo>
                  <a:lnTo>
                    <a:pt x="0" y="376402"/>
                  </a:lnTo>
                  <a:lnTo>
                    <a:pt x="24580" y="330610"/>
                  </a:lnTo>
                  <a:lnTo>
                    <a:pt x="53030" y="287712"/>
                  </a:lnTo>
                  <a:lnTo>
                    <a:pt x="85030" y="247898"/>
                  </a:lnTo>
                  <a:lnTo>
                    <a:pt x="120262" y="211358"/>
                  </a:lnTo>
                  <a:lnTo>
                    <a:pt x="158407" y="178282"/>
                  </a:lnTo>
                  <a:lnTo>
                    <a:pt x="196519" y="150645"/>
                  </a:lnTo>
                  <a:lnTo>
                    <a:pt x="235832" y="128606"/>
                  </a:lnTo>
                  <a:lnTo>
                    <a:pt x="279895" y="117982"/>
                  </a:lnTo>
                  <a:lnTo>
                    <a:pt x="292023" y="121018"/>
                  </a:lnTo>
                  <a:lnTo>
                    <a:pt x="293624" y="122732"/>
                  </a:lnTo>
                  <a:lnTo>
                    <a:pt x="297141" y="129451"/>
                  </a:lnTo>
                  <a:lnTo>
                    <a:pt x="297865" y="136118"/>
                  </a:lnTo>
                  <a:lnTo>
                    <a:pt x="295580" y="151149"/>
                  </a:lnTo>
                  <a:lnTo>
                    <a:pt x="292160" y="165335"/>
                  </a:lnTo>
                  <a:lnTo>
                    <a:pt x="285615" y="188742"/>
                  </a:lnTo>
                  <a:lnTo>
                    <a:pt x="283463" y="197262"/>
                  </a:lnTo>
                  <a:lnTo>
                    <a:pt x="280339" y="212534"/>
                  </a:lnTo>
                  <a:lnTo>
                    <a:pt x="279387" y="219303"/>
                  </a:lnTo>
                  <a:lnTo>
                    <a:pt x="279425" y="227075"/>
                  </a:lnTo>
                  <a:lnTo>
                    <a:pt x="294578" y="266093"/>
                  </a:lnTo>
                  <a:lnTo>
                    <a:pt x="333540" y="281495"/>
                  </a:lnTo>
                  <a:lnTo>
                    <a:pt x="345558" y="280436"/>
                  </a:lnTo>
                  <a:lnTo>
                    <a:pt x="383164" y="266476"/>
                  </a:lnTo>
                  <a:lnTo>
                    <a:pt x="432739" y="233832"/>
                  </a:lnTo>
                  <a:lnTo>
                    <a:pt x="472475" y="204216"/>
                  </a:lnTo>
                  <a:lnTo>
                    <a:pt x="525491" y="159381"/>
                  </a:lnTo>
                  <a:lnTo>
                    <a:pt x="563649" y="122776"/>
                  </a:lnTo>
                  <a:lnTo>
                    <a:pt x="599490" y="84031"/>
                  </a:lnTo>
                  <a:lnTo>
                    <a:pt x="632649" y="43115"/>
                  </a:lnTo>
                  <a:lnTo>
                    <a:pt x="662762" y="0"/>
                  </a:lnTo>
                  <a:close/>
                </a:path>
              </a:pathLst>
            </a:custGeom>
            <a:solidFill>
              <a:srgbClr val="5DB0D8"/>
            </a:solidFill>
          </p:spPr>
          <p:txBody>
            <a:bodyPr wrap="square" lIns="0" tIns="0" rIns="0" bIns="0" rtlCol="0"/>
            <a:lstStyle/>
            <a:p>
              <a:endParaRPr dirty="0"/>
            </a:p>
          </p:txBody>
        </p:sp>
        <p:pic>
          <p:nvPicPr>
            <p:cNvPr id="10" name="object 7">
              <a:extLst>
                <a:ext uri="{FF2B5EF4-FFF2-40B4-BE49-F238E27FC236}">
                  <a16:creationId xmlns:a16="http://schemas.microsoft.com/office/drawing/2014/main" id="{8062FE0E-4276-4480-B2DA-4B1C376F4FB5}"/>
                </a:ext>
              </a:extLst>
            </p:cNvPr>
            <p:cNvPicPr/>
            <p:nvPr/>
          </p:nvPicPr>
          <p:blipFill>
            <a:blip r:embed="rId2" cstate="print"/>
            <a:stretch>
              <a:fillRect/>
            </a:stretch>
          </p:blipFill>
          <p:spPr>
            <a:xfrm>
              <a:off x="650961" y="3421834"/>
              <a:ext cx="75615" cy="75666"/>
            </a:xfrm>
            <a:prstGeom prst="rect">
              <a:avLst/>
            </a:prstGeom>
          </p:spPr>
        </p:pic>
      </p:grpSp>
    </p:spTree>
    <p:extLst>
      <p:ext uri="{BB962C8B-B14F-4D97-AF65-F5344CB8AC3E}">
        <p14:creationId xmlns:p14="http://schemas.microsoft.com/office/powerpoint/2010/main" val="115709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953A0-2238-F887-5D4B-69E67745201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3ED920-871B-0EB5-69DE-54BBAF815618}"/>
              </a:ext>
            </a:extLst>
          </p:cNvPr>
          <p:cNvSpPr>
            <a:spLocks noGrp="1"/>
          </p:cNvSpPr>
          <p:nvPr>
            <p:ph type="title"/>
          </p:nvPr>
        </p:nvSpPr>
        <p:spPr/>
        <p:txBody>
          <a:bodyPr/>
          <a:lstStyle/>
          <a:p>
            <a:pPr marL="12700">
              <a:lnSpc>
                <a:spcPct val="100000"/>
              </a:lnSpc>
              <a:spcBef>
                <a:spcPts val="100"/>
              </a:spcBef>
            </a:pPr>
            <a:r>
              <a:rPr lang="ja-JP" altLang="en-US" spc="229" dirty="0">
                <a:solidFill>
                  <a:srgbClr val="231F20"/>
                </a:solidFill>
                <a:cs typeface="SimSun"/>
              </a:rPr>
              <a:t>はじめに</a:t>
            </a:r>
            <a:endParaRPr lang="en-US" altLang="ja-JP" spc="229" dirty="0">
              <a:solidFill>
                <a:srgbClr val="231F20"/>
              </a:solidFill>
              <a:cs typeface="SimSun"/>
            </a:endParaRPr>
          </a:p>
        </p:txBody>
      </p:sp>
      <p:sp>
        <p:nvSpPr>
          <p:cNvPr id="8" name="テキスト ボックス 7">
            <a:extLst>
              <a:ext uri="{FF2B5EF4-FFF2-40B4-BE49-F238E27FC236}">
                <a16:creationId xmlns:a16="http://schemas.microsoft.com/office/drawing/2014/main" id="{CD0DEA50-A26B-BF94-0EE5-71A7B4B6795F}"/>
              </a:ext>
            </a:extLst>
          </p:cNvPr>
          <p:cNvSpPr txBox="1"/>
          <p:nvPr/>
        </p:nvSpPr>
        <p:spPr>
          <a:xfrm>
            <a:off x="1630236" y="3034880"/>
            <a:ext cx="8931525" cy="1323439"/>
          </a:xfrm>
          <a:prstGeom prst="rect">
            <a:avLst/>
          </a:prstGeom>
          <a:noFill/>
        </p:spPr>
        <p:txBody>
          <a:bodyPr wrap="square">
            <a:spAutoFit/>
          </a:bodyPr>
          <a:lstStyle/>
          <a:p>
            <a:pPr algn="l">
              <a:buNone/>
            </a:pPr>
            <a:r>
              <a:rPr lang="ja-JP" altLang="en-US" sz="1600" b="0" i="0" dirty="0">
                <a:effectLst/>
                <a:latin typeface="Meiryo UI" panose="020B0604030504040204" pitchFamily="50" charset="-128"/>
                <a:ea typeface="Meiryo UI" panose="020B0604030504040204" pitchFamily="50" charset="-128"/>
              </a:rPr>
              <a:t>本資料では、</a:t>
            </a:r>
            <a:r>
              <a:rPr lang="en-US" altLang="ja-JP" sz="1600" dirty="0">
                <a:latin typeface="Meiryo UI" panose="020B0604030504040204" pitchFamily="50" charset="-128"/>
                <a:ea typeface="Meiryo UI" panose="020B0604030504040204" pitchFamily="50" charset="-128"/>
              </a:rPr>
              <a:t>EC</a:t>
            </a:r>
            <a:r>
              <a:rPr lang="ja-JP" altLang="en-US" sz="1600" dirty="0">
                <a:latin typeface="Meiryo UI" panose="020B0604030504040204" pitchFamily="50" charset="-128"/>
                <a:ea typeface="Meiryo UI" panose="020B0604030504040204" pitchFamily="50" charset="-128"/>
              </a:rPr>
              <a:t>運営</a:t>
            </a:r>
            <a:r>
              <a:rPr lang="ja-JP" altLang="en-US" sz="1600" b="0" i="0" dirty="0">
                <a:effectLst/>
                <a:latin typeface="Meiryo UI" panose="020B0604030504040204" pitchFamily="50" charset="-128"/>
                <a:ea typeface="Meiryo UI" panose="020B0604030504040204" pitchFamily="50" charset="-128"/>
              </a:rPr>
              <a:t>における重要なアクセス獲得施策である</a:t>
            </a:r>
            <a:r>
              <a:rPr lang="ja-JP" altLang="en-US" sz="1600" dirty="0">
                <a:latin typeface="Meiryo UI" panose="020B0604030504040204" pitchFamily="50" charset="-128"/>
                <a:ea typeface="Meiryo UI" panose="020B0604030504040204" pitchFamily="50" charset="-128"/>
              </a:rPr>
              <a:t>検索連動型広告</a:t>
            </a:r>
            <a:r>
              <a:rPr lang="ja-JP" altLang="en-US" sz="1600" b="0" i="0" dirty="0">
                <a:effectLst/>
                <a:latin typeface="Meiryo UI" panose="020B0604030504040204" pitchFamily="50" charset="-128"/>
                <a:ea typeface="Meiryo UI" panose="020B0604030504040204" pitchFamily="50" charset="-128"/>
              </a:rPr>
              <a:t>について、楽天</a:t>
            </a:r>
            <a:r>
              <a:rPr lang="en-US" altLang="ja-JP" sz="1600" b="0" i="0" dirty="0">
                <a:effectLst/>
                <a:latin typeface="Meiryo UI" panose="020B0604030504040204" pitchFamily="50" charset="-128"/>
                <a:ea typeface="Meiryo UI" panose="020B0604030504040204" pitchFamily="50" charset="-128"/>
              </a:rPr>
              <a:t>/Amazon</a:t>
            </a:r>
            <a:r>
              <a:rPr lang="ja-JP" altLang="en-US" sz="1600" b="0" i="0" dirty="0">
                <a:effectLst/>
                <a:latin typeface="Meiryo UI" panose="020B0604030504040204" pitchFamily="50" charset="-128"/>
                <a:ea typeface="Meiryo UI" panose="020B0604030504040204" pitchFamily="50" charset="-128"/>
              </a:rPr>
              <a:t>それぞれのの特徴・効果を分析し、成果を上げるためのヒントを</a:t>
            </a:r>
            <a:r>
              <a:rPr lang="ja-JP" altLang="en-US" sz="1600" dirty="0">
                <a:latin typeface="Meiryo UI" panose="020B0604030504040204" pitchFamily="50" charset="-128"/>
                <a:ea typeface="Meiryo UI" panose="020B0604030504040204" pitchFamily="50" charset="-128"/>
              </a:rPr>
              <a:t>抽出します。</a:t>
            </a:r>
            <a:br>
              <a:rPr lang="en-US" altLang="ja-JP" sz="1600" b="0" i="0" dirty="0">
                <a:effectLst/>
                <a:latin typeface="Meiryo UI" panose="020B0604030504040204" pitchFamily="50" charset="-128"/>
                <a:ea typeface="Meiryo UI" panose="020B0604030504040204" pitchFamily="50" charset="-128"/>
              </a:rPr>
            </a:br>
            <a:br>
              <a:rPr lang="en-US" altLang="ja-JP" sz="1600" b="0" i="0" dirty="0">
                <a:effectLst/>
                <a:latin typeface="Meiryo UI" panose="020B0604030504040204" pitchFamily="50" charset="-128"/>
                <a:ea typeface="Meiryo UI" panose="020B0604030504040204" pitchFamily="50" charset="-128"/>
              </a:rPr>
            </a:br>
            <a:r>
              <a:rPr lang="ja-JP" altLang="en-US" sz="1600" b="0" i="0" dirty="0">
                <a:effectLst/>
                <a:latin typeface="Meiryo UI" panose="020B0604030504040204" pitchFamily="50" charset="-128"/>
                <a:ea typeface="Meiryo UI" panose="020B0604030504040204" pitchFamily="50" charset="-128"/>
              </a:rPr>
              <a:t>変化の激しい</a:t>
            </a:r>
            <a:r>
              <a:rPr lang="en-US" altLang="ja-JP" sz="1600" b="0" i="0" dirty="0">
                <a:effectLst/>
                <a:latin typeface="Meiryo UI" panose="020B0604030504040204" pitchFamily="50" charset="-128"/>
                <a:ea typeface="Meiryo UI" panose="020B0604030504040204" pitchFamily="50" charset="-128"/>
              </a:rPr>
              <a:t>EC</a:t>
            </a:r>
            <a:r>
              <a:rPr lang="ja-JP" altLang="en-US" sz="1600" b="0" i="0" dirty="0">
                <a:effectLst/>
                <a:latin typeface="Meiryo UI" panose="020B0604030504040204" pitchFamily="50" charset="-128"/>
                <a:ea typeface="Meiryo UI" panose="020B0604030504040204" pitchFamily="50" charset="-128"/>
              </a:rPr>
              <a:t>市場において、的確な販促の選択と実行が売上・利益率に直結します。本レポートが、施策設計の参考となれば幸いです。</a:t>
            </a:r>
          </a:p>
        </p:txBody>
      </p:sp>
      <p:sp>
        <p:nvSpPr>
          <p:cNvPr id="3" name="スライド番号プレースホルダー 2">
            <a:extLst>
              <a:ext uri="{FF2B5EF4-FFF2-40B4-BE49-F238E27FC236}">
                <a16:creationId xmlns:a16="http://schemas.microsoft.com/office/drawing/2014/main" id="{049EEE26-AEA1-D9FF-88E1-CDDB340FA37E}"/>
              </a:ext>
            </a:extLst>
          </p:cNvPr>
          <p:cNvSpPr>
            <a:spLocks noGrp="1"/>
          </p:cNvSpPr>
          <p:nvPr>
            <p:ph type="sldNum" sz="quarter" idx="12"/>
          </p:nvPr>
        </p:nvSpPr>
        <p:spPr>
          <a:xfrm>
            <a:off x="10228749" y="6392648"/>
            <a:ext cx="1651771" cy="218546"/>
          </a:xfrm>
        </p:spPr>
        <p:txBody>
          <a:bodyPr/>
          <a:lstStyle/>
          <a:p>
            <a:fld id="{2F6B20DE-9286-47A2-A353-AC762BD47F08}" type="slidenum">
              <a:rPr kumimoji="1" lang="ja-JP" altLang="en-US" smtClean="0"/>
              <a:t>4</a:t>
            </a:fld>
            <a:endParaRPr kumimoji="1" lang="ja-JP" altLang="en-US" dirty="0"/>
          </a:p>
        </p:txBody>
      </p:sp>
      <p:pic>
        <p:nvPicPr>
          <p:cNvPr id="4" name="図 3">
            <a:extLst>
              <a:ext uri="{FF2B5EF4-FFF2-40B4-BE49-F238E27FC236}">
                <a16:creationId xmlns:a16="http://schemas.microsoft.com/office/drawing/2014/main" id="{47A53B0E-414A-BF07-CE87-6E0723B4ED6B}"/>
              </a:ext>
            </a:extLst>
          </p:cNvPr>
          <p:cNvPicPr>
            <a:picLocks noChangeAspect="1"/>
          </p:cNvPicPr>
          <p:nvPr/>
        </p:nvPicPr>
        <p:blipFill>
          <a:blip r:embed="rId2"/>
          <a:stretch>
            <a:fillRect/>
          </a:stretch>
        </p:blipFill>
        <p:spPr>
          <a:xfrm>
            <a:off x="6243263" y="1861738"/>
            <a:ext cx="1860222" cy="880864"/>
          </a:xfrm>
          <a:prstGeom prst="rect">
            <a:avLst/>
          </a:prstGeom>
        </p:spPr>
      </p:pic>
      <p:pic>
        <p:nvPicPr>
          <p:cNvPr id="5" name="Picture 2" descr="楽天グループ株式会社コーポレートサイト">
            <a:extLst>
              <a:ext uri="{FF2B5EF4-FFF2-40B4-BE49-F238E27FC236}">
                <a16:creationId xmlns:a16="http://schemas.microsoft.com/office/drawing/2014/main" id="{BB724D14-D832-4C5C-9443-380AF5EDE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89" t="26527" r="20539" b="26286"/>
          <a:stretch>
            <a:fillRect/>
          </a:stretch>
        </p:blipFill>
        <p:spPr bwMode="auto">
          <a:xfrm>
            <a:off x="3788815" y="1793398"/>
            <a:ext cx="2159924" cy="94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7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0A61-9E8E-42B3-9E66-EAEC9DED37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930EC67-E686-BEAC-74E8-D1B44E345BC6}"/>
              </a:ext>
            </a:extLst>
          </p:cNvPr>
          <p:cNvSpPr>
            <a:spLocks noGrp="1"/>
          </p:cNvSpPr>
          <p:nvPr>
            <p:ph type="title"/>
          </p:nvPr>
        </p:nvSpPr>
        <p:spPr/>
        <p:txBody>
          <a:bodyPr/>
          <a:lstStyle/>
          <a:p>
            <a:r>
              <a:rPr lang="ja-JP" altLang="en-US" dirty="0"/>
              <a:t>アジェンダ</a:t>
            </a:r>
            <a:endParaRPr kumimoji="1" lang="ja-JP" altLang="en-US" dirty="0"/>
          </a:p>
        </p:txBody>
      </p:sp>
      <p:sp>
        <p:nvSpPr>
          <p:cNvPr id="3" name="スライド番号プレースホルダー 2">
            <a:extLst>
              <a:ext uri="{FF2B5EF4-FFF2-40B4-BE49-F238E27FC236}">
                <a16:creationId xmlns:a16="http://schemas.microsoft.com/office/drawing/2014/main" id="{577EC2E7-E326-7C23-0B92-392C3650144A}"/>
              </a:ext>
            </a:extLst>
          </p:cNvPr>
          <p:cNvSpPr>
            <a:spLocks noGrp="1"/>
          </p:cNvSpPr>
          <p:nvPr>
            <p:ph type="sldNum" sz="quarter" idx="12"/>
          </p:nvPr>
        </p:nvSpPr>
        <p:spPr/>
        <p:txBody>
          <a:bodyPr/>
          <a:lstStyle/>
          <a:p>
            <a:fld id="{2F6B20DE-9286-47A2-A353-AC762BD47F08}" type="slidenum">
              <a:rPr kumimoji="1" lang="ja-JP" altLang="en-US" smtClean="0"/>
              <a:t>5</a:t>
            </a:fld>
            <a:endParaRPr kumimoji="1" lang="ja-JP" altLang="en-US" dirty="0"/>
          </a:p>
        </p:txBody>
      </p:sp>
      <p:sp>
        <p:nvSpPr>
          <p:cNvPr id="6" name="object 3">
            <a:extLst>
              <a:ext uri="{FF2B5EF4-FFF2-40B4-BE49-F238E27FC236}">
                <a16:creationId xmlns:a16="http://schemas.microsoft.com/office/drawing/2014/main" id="{70BED0E8-A9B3-DF64-1CFF-18F83B16A3DD}"/>
              </a:ext>
            </a:extLst>
          </p:cNvPr>
          <p:cNvSpPr/>
          <p:nvPr/>
        </p:nvSpPr>
        <p:spPr>
          <a:xfrm>
            <a:off x="219075" y="3317645"/>
            <a:ext cx="11775880" cy="75666"/>
          </a:xfrm>
          <a:custGeom>
            <a:avLst/>
            <a:gdLst/>
            <a:ahLst/>
            <a:cxnLst/>
            <a:rect l="l" t="t" r="r" b="b"/>
            <a:pathLst>
              <a:path w="10693400">
                <a:moveTo>
                  <a:pt x="0" y="0"/>
                </a:moveTo>
                <a:lnTo>
                  <a:pt x="10693400" y="0"/>
                </a:lnTo>
              </a:path>
            </a:pathLst>
          </a:custGeom>
          <a:ln w="12700">
            <a:solidFill>
              <a:srgbClr val="5DB0D8"/>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53D3B639-5DB2-F068-7FDE-2EB26DF2E9AD}"/>
              </a:ext>
            </a:extLst>
          </p:cNvPr>
          <p:cNvSpPr txBox="1">
            <a:spLocks/>
          </p:cNvSpPr>
          <p:nvPr/>
        </p:nvSpPr>
        <p:spPr>
          <a:xfrm>
            <a:off x="688781" y="2865280"/>
            <a:ext cx="982168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pPr marL="12700">
              <a:lnSpc>
                <a:spcPct val="100000"/>
              </a:lnSpc>
              <a:spcBef>
                <a:spcPts val="100"/>
              </a:spcBef>
            </a:pPr>
            <a:r>
              <a:rPr lang="en-US" altLang="ja-JP" spc="229" dirty="0">
                <a:solidFill>
                  <a:srgbClr val="231F20"/>
                </a:solidFill>
                <a:cs typeface="SimSun"/>
              </a:rPr>
              <a:t>2. </a:t>
            </a:r>
            <a:r>
              <a:rPr lang="en-US" altLang="ja-JP" spc="229" dirty="0" err="1">
                <a:solidFill>
                  <a:srgbClr val="231F20"/>
                </a:solidFill>
                <a:cs typeface="SimSun"/>
              </a:rPr>
              <a:t>BtoC</a:t>
            </a:r>
            <a:r>
              <a:rPr lang="en-US" altLang="ja-JP" spc="229" dirty="0">
                <a:solidFill>
                  <a:srgbClr val="231F20"/>
                </a:solidFill>
                <a:cs typeface="SimSun"/>
              </a:rPr>
              <a:t>-EC</a:t>
            </a:r>
            <a:r>
              <a:rPr lang="ja-JP" altLang="en-US" spc="229" dirty="0">
                <a:solidFill>
                  <a:srgbClr val="231F20"/>
                </a:solidFill>
                <a:cs typeface="SimSun"/>
              </a:rPr>
              <a:t>市場の市場規模</a:t>
            </a:r>
            <a:r>
              <a:rPr lang="en-US" altLang="ja-JP" spc="229" dirty="0">
                <a:solidFill>
                  <a:srgbClr val="231F20"/>
                </a:solidFill>
                <a:cs typeface="SimSun"/>
              </a:rPr>
              <a:t>/EC</a:t>
            </a:r>
            <a:r>
              <a:rPr lang="ja-JP" altLang="en-US" spc="229" dirty="0">
                <a:solidFill>
                  <a:srgbClr val="231F20"/>
                </a:solidFill>
                <a:cs typeface="SimSun"/>
              </a:rPr>
              <a:t>プラットフォームの広告費について</a:t>
            </a:r>
            <a:endParaRPr lang="en-US" altLang="ja-JP" spc="229" dirty="0">
              <a:solidFill>
                <a:srgbClr val="231F20"/>
              </a:solidFill>
              <a:cs typeface="SimSun"/>
            </a:endParaRPr>
          </a:p>
        </p:txBody>
      </p:sp>
      <p:grpSp>
        <p:nvGrpSpPr>
          <p:cNvPr id="8" name="object 5">
            <a:extLst>
              <a:ext uri="{FF2B5EF4-FFF2-40B4-BE49-F238E27FC236}">
                <a16:creationId xmlns:a16="http://schemas.microsoft.com/office/drawing/2014/main" id="{FD6432D8-6883-DDD8-036A-05B74CB2F284}"/>
              </a:ext>
            </a:extLst>
          </p:cNvPr>
          <p:cNvGrpSpPr/>
          <p:nvPr/>
        </p:nvGrpSpPr>
        <p:grpSpPr>
          <a:xfrm>
            <a:off x="715289" y="3580027"/>
            <a:ext cx="662940" cy="401955"/>
            <a:chOff x="353339" y="3421834"/>
            <a:chExt cx="662940" cy="401955"/>
          </a:xfrm>
        </p:grpSpPr>
        <p:sp>
          <p:nvSpPr>
            <p:cNvPr id="9" name="object 6">
              <a:extLst>
                <a:ext uri="{FF2B5EF4-FFF2-40B4-BE49-F238E27FC236}">
                  <a16:creationId xmlns:a16="http://schemas.microsoft.com/office/drawing/2014/main" id="{BA9F56F6-1D02-C16D-930F-4023AF5C5DAB}"/>
                </a:ext>
              </a:extLst>
            </p:cNvPr>
            <p:cNvSpPr/>
            <p:nvPr/>
          </p:nvSpPr>
          <p:spPr>
            <a:xfrm>
              <a:off x="353339" y="3447035"/>
              <a:ext cx="662940" cy="376555"/>
            </a:xfrm>
            <a:custGeom>
              <a:avLst/>
              <a:gdLst/>
              <a:ahLst/>
              <a:cxnLst/>
              <a:rect l="l" t="t" r="r" b="b"/>
              <a:pathLst>
                <a:path w="662940" h="376554">
                  <a:moveTo>
                    <a:pt x="662762" y="0"/>
                  </a:moveTo>
                  <a:lnTo>
                    <a:pt x="613241" y="42581"/>
                  </a:lnTo>
                  <a:lnTo>
                    <a:pt x="563397" y="83819"/>
                  </a:lnTo>
                  <a:lnTo>
                    <a:pt x="512479" y="123102"/>
                  </a:lnTo>
                  <a:lnTo>
                    <a:pt x="447120" y="169428"/>
                  </a:lnTo>
                  <a:lnTo>
                    <a:pt x="373347" y="217415"/>
                  </a:lnTo>
                  <a:lnTo>
                    <a:pt x="338404" y="233946"/>
                  </a:lnTo>
                  <a:lnTo>
                    <a:pt x="331228" y="233705"/>
                  </a:lnTo>
                  <a:lnTo>
                    <a:pt x="329361" y="232854"/>
                  </a:lnTo>
                  <a:lnTo>
                    <a:pt x="327240" y="231317"/>
                  </a:lnTo>
                  <a:lnTo>
                    <a:pt x="326415" y="223773"/>
                  </a:lnTo>
                  <a:lnTo>
                    <a:pt x="329706" y="208096"/>
                  </a:lnTo>
                  <a:lnTo>
                    <a:pt x="337727" y="177136"/>
                  </a:lnTo>
                  <a:lnTo>
                    <a:pt x="339739" y="168582"/>
                  </a:lnTo>
                  <a:lnTo>
                    <a:pt x="341505" y="159587"/>
                  </a:lnTo>
                  <a:lnTo>
                    <a:pt x="342861" y="150050"/>
                  </a:lnTo>
                  <a:lnTo>
                    <a:pt x="343512" y="139850"/>
                  </a:lnTo>
                  <a:lnTo>
                    <a:pt x="343065" y="128724"/>
                  </a:lnTo>
                  <a:lnTo>
                    <a:pt x="323186" y="89004"/>
                  </a:lnTo>
                  <a:lnTo>
                    <a:pt x="282962" y="74525"/>
                  </a:lnTo>
                  <a:lnTo>
                    <a:pt x="272424" y="74772"/>
                  </a:lnTo>
                  <a:lnTo>
                    <a:pt x="235151" y="83708"/>
                  </a:lnTo>
                  <a:lnTo>
                    <a:pt x="195071" y="104448"/>
                  </a:lnTo>
                  <a:lnTo>
                    <a:pt x="161216" y="129955"/>
                  </a:lnTo>
                  <a:lnTo>
                    <a:pt x="98762" y="190797"/>
                  </a:lnTo>
                  <a:lnTo>
                    <a:pt x="65980" y="233047"/>
                  </a:lnTo>
                  <a:lnTo>
                    <a:pt x="38167" y="278381"/>
                  </a:lnTo>
                  <a:lnTo>
                    <a:pt x="15961" y="326325"/>
                  </a:lnTo>
                  <a:lnTo>
                    <a:pt x="0" y="376402"/>
                  </a:lnTo>
                  <a:lnTo>
                    <a:pt x="24580" y="330610"/>
                  </a:lnTo>
                  <a:lnTo>
                    <a:pt x="53030" y="287712"/>
                  </a:lnTo>
                  <a:lnTo>
                    <a:pt x="85030" y="247898"/>
                  </a:lnTo>
                  <a:lnTo>
                    <a:pt x="120262" y="211358"/>
                  </a:lnTo>
                  <a:lnTo>
                    <a:pt x="158407" y="178282"/>
                  </a:lnTo>
                  <a:lnTo>
                    <a:pt x="196519" y="150645"/>
                  </a:lnTo>
                  <a:lnTo>
                    <a:pt x="235832" y="128606"/>
                  </a:lnTo>
                  <a:lnTo>
                    <a:pt x="279895" y="117982"/>
                  </a:lnTo>
                  <a:lnTo>
                    <a:pt x="292023" y="121018"/>
                  </a:lnTo>
                  <a:lnTo>
                    <a:pt x="293624" y="122732"/>
                  </a:lnTo>
                  <a:lnTo>
                    <a:pt x="297141" y="129451"/>
                  </a:lnTo>
                  <a:lnTo>
                    <a:pt x="297865" y="136118"/>
                  </a:lnTo>
                  <a:lnTo>
                    <a:pt x="295580" y="151149"/>
                  </a:lnTo>
                  <a:lnTo>
                    <a:pt x="292160" y="165335"/>
                  </a:lnTo>
                  <a:lnTo>
                    <a:pt x="285615" y="188742"/>
                  </a:lnTo>
                  <a:lnTo>
                    <a:pt x="283463" y="197262"/>
                  </a:lnTo>
                  <a:lnTo>
                    <a:pt x="280339" y="212534"/>
                  </a:lnTo>
                  <a:lnTo>
                    <a:pt x="279387" y="219303"/>
                  </a:lnTo>
                  <a:lnTo>
                    <a:pt x="279425" y="227075"/>
                  </a:lnTo>
                  <a:lnTo>
                    <a:pt x="294578" y="266093"/>
                  </a:lnTo>
                  <a:lnTo>
                    <a:pt x="333540" y="281495"/>
                  </a:lnTo>
                  <a:lnTo>
                    <a:pt x="345558" y="280436"/>
                  </a:lnTo>
                  <a:lnTo>
                    <a:pt x="383164" y="266476"/>
                  </a:lnTo>
                  <a:lnTo>
                    <a:pt x="432739" y="233832"/>
                  </a:lnTo>
                  <a:lnTo>
                    <a:pt x="472475" y="204216"/>
                  </a:lnTo>
                  <a:lnTo>
                    <a:pt x="525491" y="159381"/>
                  </a:lnTo>
                  <a:lnTo>
                    <a:pt x="563649" y="122776"/>
                  </a:lnTo>
                  <a:lnTo>
                    <a:pt x="599490" y="84031"/>
                  </a:lnTo>
                  <a:lnTo>
                    <a:pt x="632649" y="43115"/>
                  </a:lnTo>
                  <a:lnTo>
                    <a:pt x="662762" y="0"/>
                  </a:lnTo>
                  <a:close/>
                </a:path>
              </a:pathLst>
            </a:custGeom>
            <a:solidFill>
              <a:srgbClr val="5DB0D8"/>
            </a:solidFill>
          </p:spPr>
          <p:txBody>
            <a:bodyPr wrap="square" lIns="0" tIns="0" rIns="0" bIns="0" rtlCol="0"/>
            <a:lstStyle/>
            <a:p>
              <a:endParaRPr dirty="0"/>
            </a:p>
          </p:txBody>
        </p:sp>
        <p:pic>
          <p:nvPicPr>
            <p:cNvPr id="10" name="object 7">
              <a:extLst>
                <a:ext uri="{FF2B5EF4-FFF2-40B4-BE49-F238E27FC236}">
                  <a16:creationId xmlns:a16="http://schemas.microsoft.com/office/drawing/2014/main" id="{F4719F8C-3D4A-1821-F25B-9AD3C3F3EE9B}"/>
                </a:ext>
              </a:extLst>
            </p:cNvPr>
            <p:cNvPicPr/>
            <p:nvPr/>
          </p:nvPicPr>
          <p:blipFill>
            <a:blip r:embed="rId2" cstate="print"/>
            <a:stretch>
              <a:fillRect/>
            </a:stretch>
          </p:blipFill>
          <p:spPr>
            <a:xfrm>
              <a:off x="650961" y="3421834"/>
              <a:ext cx="75615" cy="75666"/>
            </a:xfrm>
            <a:prstGeom prst="rect">
              <a:avLst/>
            </a:prstGeom>
          </p:spPr>
        </p:pic>
      </p:grpSp>
    </p:spTree>
    <p:extLst>
      <p:ext uri="{BB962C8B-B14F-4D97-AF65-F5344CB8AC3E}">
        <p14:creationId xmlns:p14="http://schemas.microsoft.com/office/powerpoint/2010/main" val="207899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6F630-7B87-DF0C-D5B7-6BD04238EC32}"/>
              </a:ext>
            </a:extLst>
          </p:cNvPr>
          <p:cNvSpPr>
            <a:spLocks noGrp="1"/>
          </p:cNvSpPr>
          <p:nvPr>
            <p:ph type="title"/>
          </p:nvPr>
        </p:nvSpPr>
        <p:spPr/>
        <p:txBody>
          <a:bodyPr/>
          <a:lstStyle/>
          <a:p>
            <a:r>
              <a:rPr kumimoji="1" lang="en-US" altLang="ja-JP" dirty="0"/>
              <a:t>EC</a:t>
            </a:r>
            <a:r>
              <a:rPr kumimoji="1" lang="ja-JP" altLang="en-US" dirty="0"/>
              <a:t>業界全体の市場規模（物販系</a:t>
            </a:r>
            <a:r>
              <a:rPr lang="en-US" altLang="ja-JP" dirty="0" err="1"/>
              <a:t>BtoC</a:t>
            </a:r>
            <a:r>
              <a:rPr kumimoji="1" lang="ja-JP" altLang="en-US" dirty="0"/>
              <a:t>）</a:t>
            </a:r>
          </a:p>
        </p:txBody>
      </p:sp>
      <p:sp>
        <p:nvSpPr>
          <p:cNvPr id="3" name="スライド番号プレースホルダー 2">
            <a:extLst>
              <a:ext uri="{FF2B5EF4-FFF2-40B4-BE49-F238E27FC236}">
                <a16:creationId xmlns:a16="http://schemas.microsoft.com/office/drawing/2014/main" id="{DC3B3752-7FDA-3C80-EFDC-B44E8E9CC55C}"/>
              </a:ext>
            </a:extLst>
          </p:cNvPr>
          <p:cNvSpPr>
            <a:spLocks noGrp="1"/>
          </p:cNvSpPr>
          <p:nvPr>
            <p:ph type="sldNum" sz="quarter" idx="12"/>
          </p:nvPr>
        </p:nvSpPr>
        <p:spPr/>
        <p:txBody>
          <a:bodyPr/>
          <a:lstStyle/>
          <a:p>
            <a:fld id="{2F6B20DE-9286-47A2-A353-AC762BD47F08}" type="slidenum">
              <a:rPr kumimoji="1" lang="ja-JP" altLang="en-US" smtClean="0"/>
              <a:t>6</a:t>
            </a:fld>
            <a:endParaRPr kumimoji="1" lang="ja-JP" altLang="en-US" dirty="0"/>
          </a:p>
        </p:txBody>
      </p:sp>
      <p:sp>
        <p:nvSpPr>
          <p:cNvPr id="4" name="テキスト プレースホルダー 3">
            <a:extLst>
              <a:ext uri="{FF2B5EF4-FFF2-40B4-BE49-F238E27FC236}">
                <a16:creationId xmlns:a16="http://schemas.microsoft.com/office/drawing/2014/main" id="{E824BC8B-53E2-EAD4-E741-16ED593B5432}"/>
              </a:ext>
            </a:extLst>
          </p:cNvPr>
          <p:cNvSpPr>
            <a:spLocks noGrp="1"/>
          </p:cNvSpPr>
          <p:nvPr>
            <p:ph type="body" sz="quarter" idx="10"/>
          </p:nvPr>
        </p:nvSpPr>
        <p:spPr/>
        <p:txBody>
          <a:bodyPr>
            <a:normAutofit/>
          </a:bodyPr>
          <a:lstStyle/>
          <a:p>
            <a:r>
              <a:rPr kumimoji="1" lang="ja-JP" altLang="en-US" dirty="0"/>
              <a:t>経済産業省が公表している令和</a:t>
            </a:r>
            <a:r>
              <a:rPr kumimoji="1" lang="en-US" altLang="ja-JP" dirty="0"/>
              <a:t>6</a:t>
            </a:r>
            <a:r>
              <a:rPr kumimoji="1" lang="ja-JP" altLang="en-US" dirty="0"/>
              <a:t>年度電子商取引に関する市場調査によると、</a:t>
            </a:r>
            <a:r>
              <a:rPr kumimoji="1" lang="en-US" altLang="ja-JP" dirty="0"/>
              <a:t>2024</a:t>
            </a:r>
            <a:r>
              <a:rPr kumimoji="1" lang="ja-JP" altLang="en-US" dirty="0"/>
              <a:t>年の</a:t>
            </a:r>
            <a:r>
              <a:rPr kumimoji="1" lang="en-US" altLang="ja-JP" dirty="0" err="1"/>
              <a:t>BtoC</a:t>
            </a:r>
            <a:r>
              <a:rPr kumimoji="1" lang="en-US" altLang="ja-JP" dirty="0"/>
              <a:t>-EC</a:t>
            </a:r>
            <a:r>
              <a:rPr kumimoji="1" lang="ja-JP" altLang="en-US" dirty="0"/>
              <a:t>市場規模は約</a:t>
            </a:r>
            <a:r>
              <a:rPr kumimoji="1" lang="en-US" altLang="ja-JP" dirty="0"/>
              <a:t>15.2</a:t>
            </a:r>
            <a:r>
              <a:rPr lang="ja-JP" altLang="en-US" dirty="0"/>
              <a:t>兆円、昨年対比で＋</a:t>
            </a:r>
            <a:r>
              <a:rPr lang="en-US" altLang="ja-JP" dirty="0"/>
              <a:t>3.7</a:t>
            </a:r>
            <a:r>
              <a:rPr lang="ja-JP" altLang="en-US" dirty="0"/>
              <a:t>％成長。</a:t>
            </a:r>
            <a:r>
              <a:rPr lang="en-US" altLang="ja-JP" dirty="0"/>
              <a:t>EC</a:t>
            </a:r>
            <a:r>
              <a:rPr lang="ja-JP" altLang="en-US" dirty="0"/>
              <a:t>化率は</a:t>
            </a:r>
            <a:r>
              <a:rPr lang="en-US" altLang="ja-JP" dirty="0"/>
              <a:t>9.78</a:t>
            </a:r>
            <a:r>
              <a:rPr lang="ja-JP" altLang="en-US" dirty="0"/>
              <a:t>％となっています。</a:t>
            </a:r>
            <a:endParaRPr kumimoji="1" lang="ja-JP" altLang="en-US" dirty="0"/>
          </a:p>
        </p:txBody>
      </p:sp>
      <p:pic>
        <p:nvPicPr>
          <p:cNvPr id="6" name="図 5">
            <a:extLst>
              <a:ext uri="{FF2B5EF4-FFF2-40B4-BE49-F238E27FC236}">
                <a16:creationId xmlns:a16="http://schemas.microsoft.com/office/drawing/2014/main" id="{5C39598B-FC15-8F6A-0C52-D3E4086A02D3}"/>
              </a:ext>
            </a:extLst>
          </p:cNvPr>
          <p:cNvPicPr>
            <a:picLocks noChangeAspect="1"/>
          </p:cNvPicPr>
          <p:nvPr/>
        </p:nvPicPr>
        <p:blipFill>
          <a:blip r:embed="rId3"/>
          <a:srcRect b="3626"/>
          <a:stretch>
            <a:fillRect/>
          </a:stretch>
        </p:blipFill>
        <p:spPr>
          <a:xfrm>
            <a:off x="2156488" y="1422401"/>
            <a:ext cx="7870849" cy="4508582"/>
          </a:xfrm>
          <a:prstGeom prst="rect">
            <a:avLst/>
          </a:prstGeom>
        </p:spPr>
      </p:pic>
      <p:sp>
        <p:nvSpPr>
          <p:cNvPr id="5" name="テキスト ボックス 4">
            <a:extLst>
              <a:ext uri="{FF2B5EF4-FFF2-40B4-BE49-F238E27FC236}">
                <a16:creationId xmlns:a16="http://schemas.microsoft.com/office/drawing/2014/main" id="{DEDBF35E-F732-822D-CC46-44384BDF614F}"/>
              </a:ext>
            </a:extLst>
          </p:cNvPr>
          <p:cNvSpPr txBox="1"/>
          <p:nvPr/>
        </p:nvSpPr>
        <p:spPr>
          <a:xfrm>
            <a:off x="2649647" y="6040256"/>
            <a:ext cx="7950540" cy="461665"/>
          </a:xfrm>
          <a:prstGeom prst="rect">
            <a:avLst/>
          </a:prstGeom>
          <a:noFill/>
        </p:spPr>
        <p:txBody>
          <a:bodyPr wrap="square">
            <a:spAutoFit/>
          </a:bodyPr>
          <a:lstStyle/>
          <a:p>
            <a:r>
              <a:rPr lang="ja-JP" altLang="en-US" sz="1200" dirty="0"/>
              <a:t>出典</a:t>
            </a:r>
            <a:r>
              <a:rPr lang="en-US" altLang="ja-JP" sz="1200" dirty="0"/>
              <a:t>: </a:t>
            </a:r>
            <a:r>
              <a:rPr lang="ja-JP" altLang="en-US" sz="1200" dirty="0"/>
              <a:t> 令和</a:t>
            </a:r>
            <a:r>
              <a:rPr lang="en-US" altLang="ja-JP" sz="1200" dirty="0"/>
              <a:t>6</a:t>
            </a:r>
            <a:r>
              <a:rPr lang="ja-JP" altLang="en-US" sz="1200" dirty="0"/>
              <a:t>年度電子商取引に関する市場調査</a:t>
            </a:r>
            <a:endParaRPr lang="en-US" altLang="ja-JP" sz="1200" dirty="0"/>
          </a:p>
          <a:p>
            <a:r>
              <a:rPr lang="en-US" altLang="ja-JP" sz="1200" dirty="0"/>
              <a:t>(https://www.meti.go.jp/press/2025/08/20250826005/20250826005.html)</a:t>
            </a:r>
            <a:endParaRPr lang="ja-JP" altLang="en-US" sz="1200" dirty="0"/>
          </a:p>
        </p:txBody>
      </p:sp>
    </p:spTree>
    <p:extLst>
      <p:ext uri="{BB962C8B-B14F-4D97-AF65-F5344CB8AC3E}">
        <p14:creationId xmlns:p14="http://schemas.microsoft.com/office/powerpoint/2010/main" val="107863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22040-D1B9-B5B9-9D56-FC59689FAC26}"/>
              </a:ext>
            </a:extLst>
          </p:cNvPr>
          <p:cNvSpPr>
            <a:spLocks noGrp="1"/>
          </p:cNvSpPr>
          <p:nvPr>
            <p:ph type="title"/>
          </p:nvPr>
        </p:nvSpPr>
        <p:spPr/>
        <p:txBody>
          <a:bodyPr/>
          <a:lstStyle/>
          <a:p>
            <a:r>
              <a:rPr lang="ja-JP" altLang="en-US" dirty="0"/>
              <a:t>物販系</a:t>
            </a:r>
            <a:r>
              <a:rPr lang="en-US" altLang="ja-JP" dirty="0"/>
              <a:t>EC</a:t>
            </a:r>
            <a:r>
              <a:rPr lang="ja-JP" altLang="en-US" dirty="0"/>
              <a:t>プラットフォーム広告費について</a:t>
            </a:r>
            <a:endParaRPr kumimoji="1" lang="ja-JP" altLang="en-US" dirty="0"/>
          </a:p>
        </p:txBody>
      </p:sp>
      <p:sp>
        <p:nvSpPr>
          <p:cNvPr id="3" name="スライド番号プレースホルダー 2">
            <a:extLst>
              <a:ext uri="{FF2B5EF4-FFF2-40B4-BE49-F238E27FC236}">
                <a16:creationId xmlns:a16="http://schemas.microsoft.com/office/drawing/2014/main" id="{4B32497D-F4B2-66DF-58DD-8AE0E181729D}"/>
              </a:ext>
            </a:extLst>
          </p:cNvPr>
          <p:cNvSpPr>
            <a:spLocks noGrp="1"/>
          </p:cNvSpPr>
          <p:nvPr>
            <p:ph type="sldNum" sz="quarter" idx="12"/>
          </p:nvPr>
        </p:nvSpPr>
        <p:spPr/>
        <p:txBody>
          <a:bodyPr/>
          <a:lstStyle/>
          <a:p>
            <a:fld id="{2F6B20DE-9286-47A2-A353-AC762BD47F08}" type="slidenum">
              <a:rPr kumimoji="1" lang="ja-JP" altLang="en-US" smtClean="0"/>
              <a:t>7</a:t>
            </a:fld>
            <a:endParaRPr kumimoji="1" lang="ja-JP" altLang="en-US" dirty="0"/>
          </a:p>
        </p:txBody>
      </p:sp>
      <p:sp>
        <p:nvSpPr>
          <p:cNvPr id="4" name="テキスト プレースホルダー 3">
            <a:extLst>
              <a:ext uri="{FF2B5EF4-FFF2-40B4-BE49-F238E27FC236}">
                <a16:creationId xmlns:a16="http://schemas.microsoft.com/office/drawing/2014/main" id="{A7F4427C-3135-3684-1A04-11FC4A4EC036}"/>
              </a:ext>
            </a:extLst>
          </p:cNvPr>
          <p:cNvSpPr>
            <a:spLocks noGrp="1"/>
          </p:cNvSpPr>
          <p:nvPr>
            <p:ph type="body" sz="quarter" idx="10"/>
          </p:nvPr>
        </p:nvSpPr>
        <p:spPr/>
        <p:txBody>
          <a:bodyPr/>
          <a:lstStyle/>
          <a:p>
            <a:r>
              <a:rPr lang="en-US" altLang="ja-JP" dirty="0"/>
              <a:t>EC</a:t>
            </a:r>
            <a:r>
              <a:rPr lang="ja-JP" altLang="en-US" dirty="0"/>
              <a:t>市場全体の成長に伴い、</a:t>
            </a:r>
            <a:r>
              <a:rPr lang="en-US" altLang="ja-JP" dirty="0"/>
              <a:t>EC</a:t>
            </a:r>
            <a:r>
              <a:rPr lang="ja-JP" altLang="en-US" dirty="0"/>
              <a:t>プラットフォーム</a:t>
            </a:r>
            <a:r>
              <a:rPr lang="en-US" altLang="ja-JP" dirty="0"/>
              <a:t>(</a:t>
            </a:r>
            <a:r>
              <a:rPr lang="ja-JP" altLang="en-US" dirty="0"/>
              <a:t>楽天</a:t>
            </a:r>
            <a:r>
              <a:rPr lang="en-US" altLang="ja-JP" dirty="0"/>
              <a:t>/Amazon</a:t>
            </a:r>
            <a:r>
              <a:rPr lang="ja-JP" altLang="en-US" dirty="0"/>
              <a:t>等</a:t>
            </a:r>
            <a:r>
              <a:rPr lang="en-US" altLang="ja-JP" dirty="0"/>
              <a:t>)</a:t>
            </a:r>
            <a:r>
              <a:rPr lang="ja-JP" altLang="en-US" dirty="0"/>
              <a:t>で利用される広告費用も年々右肩上がりで成長しております。</a:t>
            </a:r>
            <a:br>
              <a:rPr lang="en-US" altLang="ja-JP" dirty="0"/>
            </a:br>
            <a:r>
              <a:rPr lang="en-US" altLang="ja-JP" dirty="0"/>
              <a:t>2024</a:t>
            </a:r>
            <a:r>
              <a:rPr lang="ja-JP" altLang="en-US" dirty="0"/>
              <a:t>年の広告費用は</a:t>
            </a:r>
            <a:r>
              <a:rPr lang="en-US" altLang="ja-JP" dirty="0"/>
              <a:t>2,172</a:t>
            </a:r>
            <a:r>
              <a:rPr lang="ja-JP" altLang="en-US" dirty="0"/>
              <a:t>億円で昨年対比の成長率は＋</a:t>
            </a:r>
            <a:r>
              <a:rPr lang="en-US" altLang="ja-JP" dirty="0"/>
              <a:t>3.4</a:t>
            </a:r>
            <a:r>
              <a:rPr lang="ja-JP" altLang="en-US" dirty="0"/>
              <a:t>％となっています。</a:t>
            </a:r>
            <a:endParaRPr kumimoji="1" lang="ja-JP" altLang="en-US" dirty="0"/>
          </a:p>
        </p:txBody>
      </p:sp>
      <p:pic>
        <p:nvPicPr>
          <p:cNvPr id="6" name="図 5">
            <a:extLst>
              <a:ext uri="{FF2B5EF4-FFF2-40B4-BE49-F238E27FC236}">
                <a16:creationId xmlns:a16="http://schemas.microsoft.com/office/drawing/2014/main" id="{6CFED415-3CA1-8DEE-CB76-CB3A2E62262C}"/>
              </a:ext>
            </a:extLst>
          </p:cNvPr>
          <p:cNvPicPr>
            <a:picLocks noChangeAspect="1"/>
          </p:cNvPicPr>
          <p:nvPr/>
        </p:nvPicPr>
        <p:blipFill>
          <a:blip r:embed="rId2"/>
          <a:srcRect t="12018"/>
          <a:stretch>
            <a:fillRect/>
          </a:stretch>
        </p:blipFill>
        <p:spPr>
          <a:xfrm>
            <a:off x="662920" y="2126758"/>
            <a:ext cx="5626389" cy="3156727"/>
          </a:xfrm>
          <a:prstGeom prst="rect">
            <a:avLst/>
          </a:prstGeom>
        </p:spPr>
      </p:pic>
      <p:pic>
        <p:nvPicPr>
          <p:cNvPr id="8" name="図 7">
            <a:extLst>
              <a:ext uri="{FF2B5EF4-FFF2-40B4-BE49-F238E27FC236}">
                <a16:creationId xmlns:a16="http://schemas.microsoft.com/office/drawing/2014/main" id="{AF2027CD-503D-CE48-8D77-EFA07A1F401F}"/>
              </a:ext>
            </a:extLst>
          </p:cNvPr>
          <p:cNvPicPr>
            <a:picLocks noChangeAspect="1"/>
          </p:cNvPicPr>
          <p:nvPr/>
        </p:nvPicPr>
        <p:blipFill>
          <a:blip r:embed="rId3"/>
          <a:stretch>
            <a:fillRect/>
          </a:stretch>
        </p:blipFill>
        <p:spPr>
          <a:xfrm>
            <a:off x="6422874" y="2126758"/>
            <a:ext cx="5346699" cy="3385701"/>
          </a:xfrm>
          <a:prstGeom prst="rect">
            <a:avLst/>
          </a:prstGeom>
        </p:spPr>
      </p:pic>
      <p:grpSp>
        <p:nvGrpSpPr>
          <p:cNvPr id="5" name="グループ化 4">
            <a:extLst>
              <a:ext uri="{FF2B5EF4-FFF2-40B4-BE49-F238E27FC236}">
                <a16:creationId xmlns:a16="http://schemas.microsoft.com/office/drawing/2014/main" id="{95BB42AE-CC2C-4A6D-01CE-4E3673A70A0A}"/>
              </a:ext>
            </a:extLst>
          </p:cNvPr>
          <p:cNvGrpSpPr/>
          <p:nvPr/>
        </p:nvGrpSpPr>
        <p:grpSpPr>
          <a:xfrm>
            <a:off x="678427" y="1613042"/>
            <a:ext cx="5626800" cy="320420"/>
            <a:chOff x="1080963" y="1181932"/>
            <a:chExt cx="3600400" cy="340992"/>
          </a:xfrm>
        </p:grpSpPr>
        <p:cxnSp>
          <p:nvCxnSpPr>
            <p:cNvPr id="7" name="直線コネクタ 6">
              <a:extLst>
                <a:ext uri="{FF2B5EF4-FFF2-40B4-BE49-F238E27FC236}">
                  <a16:creationId xmlns:a16="http://schemas.microsoft.com/office/drawing/2014/main" id="{18A91185-916B-4117-B19D-DE6E93264955}"/>
                </a:ext>
              </a:extLst>
            </p:cNvPr>
            <p:cNvCxnSpPr>
              <a:cxnSpLocks/>
            </p:cNvCxnSpPr>
            <p:nvPr/>
          </p:nvCxnSpPr>
          <p:spPr bwMode="auto">
            <a:xfrm>
              <a:off x="1080963" y="1522924"/>
              <a:ext cx="3600400"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a:extLst>
                <a:ext uri="{FF2B5EF4-FFF2-40B4-BE49-F238E27FC236}">
                  <a16:creationId xmlns:a16="http://schemas.microsoft.com/office/drawing/2014/main" id="{15790580-2249-8726-E2B2-5CEDB2898319}"/>
                </a:ext>
              </a:extLst>
            </p:cNvPr>
            <p:cNvSpPr txBox="1"/>
            <p:nvPr/>
          </p:nvSpPr>
          <p:spPr>
            <a:xfrm>
              <a:off x="1551760" y="1181932"/>
              <a:ext cx="2658839" cy="32753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物販系</a:t>
              </a:r>
              <a:r>
                <a:rPr kumimoji="1" lang="en-US" altLang="ja-JP" sz="1400" b="1" dirty="0">
                  <a:latin typeface="Meiryo UI" panose="020B0604030504040204" pitchFamily="50" charset="-128"/>
                  <a:ea typeface="Meiryo UI" panose="020B0604030504040204" pitchFamily="50" charset="-128"/>
                </a:rPr>
                <a:t>EC</a:t>
              </a:r>
              <a:r>
                <a:rPr kumimoji="1" lang="ja-JP" altLang="en-US" sz="1400" b="1" dirty="0">
                  <a:latin typeface="Meiryo UI" panose="020B0604030504040204" pitchFamily="50" charset="-128"/>
                  <a:ea typeface="Meiryo UI" panose="020B0604030504040204" pitchFamily="50" charset="-128"/>
                </a:rPr>
                <a:t>プラットフォームの広告費推移</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直近</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年間</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EB337985-98A1-3E56-FE08-5E2A0D1FD478}"/>
              </a:ext>
            </a:extLst>
          </p:cNvPr>
          <p:cNvGrpSpPr/>
          <p:nvPr/>
        </p:nvGrpSpPr>
        <p:grpSpPr>
          <a:xfrm>
            <a:off x="6422874" y="1613042"/>
            <a:ext cx="5626799" cy="320420"/>
            <a:chOff x="1080963" y="1181932"/>
            <a:chExt cx="3600400" cy="340992"/>
          </a:xfrm>
        </p:grpSpPr>
        <p:cxnSp>
          <p:nvCxnSpPr>
            <p:cNvPr id="11" name="直線コネクタ 10">
              <a:extLst>
                <a:ext uri="{FF2B5EF4-FFF2-40B4-BE49-F238E27FC236}">
                  <a16:creationId xmlns:a16="http://schemas.microsoft.com/office/drawing/2014/main" id="{EF518253-507B-329C-15D9-282249E218AB}"/>
                </a:ext>
              </a:extLst>
            </p:cNvPr>
            <p:cNvCxnSpPr>
              <a:cxnSpLocks/>
            </p:cNvCxnSpPr>
            <p:nvPr/>
          </p:nvCxnSpPr>
          <p:spPr bwMode="auto">
            <a:xfrm>
              <a:off x="1080963" y="1522924"/>
              <a:ext cx="3600400"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1B2E5542-6CDC-A8F4-1B96-28FAFBF1AFD7}"/>
                </a:ext>
              </a:extLst>
            </p:cNvPr>
            <p:cNvSpPr txBox="1"/>
            <p:nvPr/>
          </p:nvSpPr>
          <p:spPr>
            <a:xfrm>
              <a:off x="1103024" y="1181932"/>
              <a:ext cx="3556335" cy="32753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インターネット広告費全体における</a:t>
              </a:r>
              <a:r>
                <a:rPr kumimoji="1" lang="en-US" altLang="ja-JP" sz="1400" b="1" dirty="0">
                  <a:latin typeface="Meiryo UI" panose="020B0604030504040204" pitchFamily="50" charset="-128"/>
                  <a:ea typeface="Meiryo UI" panose="020B0604030504040204" pitchFamily="50" charset="-128"/>
                </a:rPr>
                <a:t>EC</a:t>
              </a:r>
              <a:r>
                <a:rPr kumimoji="1" lang="ja-JP" altLang="en-US" sz="1400" b="1" dirty="0">
                  <a:latin typeface="Meiryo UI" panose="020B0604030504040204" pitchFamily="50" charset="-128"/>
                  <a:ea typeface="Meiryo UI" panose="020B0604030504040204" pitchFamily="50" charset="-128"/>
                </a:rPr>
                <a:t>プラットフォーム広告費の位置づけ</a:t>
              </a:r>
            </a:p>
          </p:txBody>
        </p:sp>
      </p:grpSp>
      <p:sp>
        <p:nvSpPr>
          <p:cNvPr id="13" name="正方形/長方形 12">
            <a:extLst>
              <a:ext uri="{FF2B5EF4-FFF2-40B4-BE49-F238E27FC236}">
                <a16:creationId xmlns:a16="http://schemas.microsoft.com/office/drawing/2014/main" id="{38E545A4-B4BF-E2EF-9215-F1A65A568A48}"/>
              </a:ext>
            </a:extLst>
          </p:cNvPr>
          <p:cNvSpPr/>
          <p:nvPr/>
        </p:nvSpPr>
        <p:spPr>
          <a:xfrm>
            <a:off x="6504339" y="4920300"/>
            <a:ext cx="5197926" cy="314384"/>
          </a:xfrm>
          <a:prstGeom prst="rect">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9A840A2-A02D-47A6-5098-45C59F63032E}"/>
              </a:ext>
            </a:extLst>
          </p:cNvPr>
          <p:cNvSpPr txBox="1"/>
          <p:nvPr/>
        </p:nvSpPr>
        <p:spPr>
          <a:xfrm>
            <a:off x="662920" y="5757009"/>
            <a:ext cx="9550323" cy="461665"/>
          </a:xfrm>
          <a:prstGeom prst="rect">
            <a:avLst/>
          </a:prstGeom>
          <a:noFill/>
        </p:spPr>
        <p:txBody>
          <a:bodyPr wrap="square">
            <a:spAutoFit/>
          </a:bodyPr>
          <a:lstStyle/>
          <a:p>
            <a:r>
              <a:rPr lang="ja-JP" altLang="en-US" sz="1200" dirty="0"/>
              <a:t>出典</a:t>
            </a:r>
            <a:r>
              <a:rPr lang="en-US" altLang="ja-JP" sz="1200" dirty="0"/>
              <a:t>: </a:t>
            </a:r>
            <a:r>
              <a:rPr lang="ja-JP" altLang="en-US" sz="1200" dirty="0"/>
              <a:t>「</a:t>
            </a:r>
            <a:r>
              <a:rPr lang="en-US" altLang="ja-JP" sz="1200" dirty="0"/>
              <a:t>2024</a:t>
            </a:r>
            <a:r>
              <a:rPr lang="ja-JP" altLang="en-US" sz="1200" dirty="0"/>
              <a:t>年 日本の広告費」解説──</a:t>
            </a:r>
            <a:r>
              <a:rPr lang="en-US" altLang="ja-JP" sz="1200" dirty="0"/>
              <a:t>3</a:t>
            </a:r>
            <a:r>
              <a:rPr lang="ja-JP" altLang="en-US" sz="1200" dirty="0"/>
              <a:t>年連続で過去最高を更新。マスコミ四媒体広告費が３年ぶりのプラス成長</a:t>
            </a:r>
            <a:endParaRPr lang="en-US" altLang="ja-JP" sz="1200" dirty="0"/>
          </a:p>
          <a:p>
            <a:r>
              <a:rPr lang="en-US" altLang="ja-JP" sz="1200" dirty="0"/>
              <a:t>(</a:t>
            </a:r>
            <a:r>
              <a:rPr lang="ja-JP" altLang="en-US" sz="1200" dirty="0"/>
              <a:t>https://dentsu-ho.com/articles/9205</a:t>
            </a:r>
            <a:r>
              <a:rPr lang="en-US" altLang="ja-JP" sz="1200" dirty="0"/>
              <a:t>)</a:t>
            </a:r>
            <a:endParaRPr lang="ja-JP" altLang="en-US" sz="1200" dirty="0"/>
          </a:p>
        </p:txBody>
      </p:sp>
    </p:spTree>
    <p:extLst>
      <p:ext uri="{BB962C8B-B14F-4D97-AF65-F5344CB8AC3E}">
        <p14:creationId xmlns:p14="http://schemas.microsoft.com/office/powerpoint/2010/main" val="100477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23E8A-5608-099E-E865-BFACE25A094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748068-4A91-64E0-AE80-9D6580186D6C}"/>
              </a:ext>
            </a:extLst>
          </p:cNvPr>
          <p:cNvSpPr>
            <a:spLocks noGrp="1"/>
          </p:cNvSpPr>
          <p:nvPr>
            <p:ph type="title"/>
          </p:nvPr>
        </p:nvSpPr>
        <p:spPr/>
        <p:txBody>
          <a:bodyPr/>
          <a:lstStyle/>
          <a:p>
            <a:r>
              <a:rPr lang="ja-JP" altLang="en-US" dirty="0"/>
              <a:t>アジェンダ</a:t>
            </a:r>
            <a:endParaRPr kumimoji="1" lang="ja-JP" altLang="en-US" dirty="0"/>
          </a:p>
        </p:txBody>
      </p:sp>
      <p:sp>
        <p:nvSpPr>
          <p:cNvPr id="3" name="スライド番号プレースホルダー 2">
            <a:extLst>
              <a:ext uri="{FF2B5EF4-FFF2-40B4-BE49-F238E27FC236}">
                <a16:creationId xmlns:a16="http://schemas.microsoft.com/office/drawing/2014/main" id="{DF4054F9-E5F1-FBCD-EAD4-D24DBB110D41}"/>
              </a:ext>
            </a:extLst>
          </p:cNvPr>
          <p:cNvSpPr>
            <a:spLocks noGrp="1"/>
          </p:cNvSpPr>
          <p:nvPr>
            <p:ph type="sldNum" sz="quarter" idx="12"/>
          </p:nvPr>
        </p:nvSpPr>
        <p:spPr/>
        <p:txBody>
          <a:bodyPr/>
          <a:lstStyle/>
          <a:p>
            <a:fld id="{2F6B20DE-9286-47A2-A353-AC762BD47F08}" type="slidenum">
              <a:rPr kumimoji="1" lang="ja-JP" altLang="en-US" smtClean="0"/>
              <a:t>8</a:t>
            </a:fld>
            <a:endParaRPr kumimoji="1" lang="ja-JP" altLang="en-US" dirty="0"/>
          </a:p>
        </p:txBody>
      </p:sp>
      <p:sp>
        <p:nvSpPr>
          <p:cNvPr id="6" name="object 3">
            <a:extLst>
              <a:ext uri="{FF2B5EF4-FFF2-40B4-BE49-F238E27FC236}">
                <a16:creationId xmlns:a16="http://schemas.microsoft.com/office/drawing/2014/main" id="{793B6444-2187-CD32-46BE-244C4C548FD3}"/>
              </a:ext>
            </a:extLst>
          </p:cNvPr>
          <p:cNvSpPr/>
          <p:nvPr/>
        </p:nvSpPr>
        <p:spPr>
          <a:xfrm>
            <a:off x="219075" y="3317645"/>
            <a:ext cx="11775880" cy="75666"/>
          </a:xfrm>
          <a:custGeom>
            <a:avLst/>
            <a:gdLst/>
            <a:ahLst/>
            <a:cxnLst/>
            <a:rect l="l" t="t" r="r" b="b"/>
            <a:pathLst>
              <a:path w="10693400">
                <a:moveTo>
                  <a:pt x="0" y="0"/>
                </a:moveTo>
                <a:lnTo>
                  <a:pt x="10693400" y="0"/>
                </a:lnTo>
              </a:path>
            </a:pathLst>
          </a:custGeom>
          <a:ln w="12700">
            <a:solidFill>
              <a:srgbClr val="5DB0D8"/>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7C5BC294-D84F-664D-380C-2A46D5686736}"/>
              </a:ext>
            </a:extLst>
          </p:cNvPr>
          <p:cNvSpPr txBox="1">
            <a:spLocks/>
          </p:cNvSpPr>
          <p:nvPr/>
        </p:nvSpPr>
        <p:spPr>
          <a:xfrm>
            <a:off x="688782" y="2865280"/>
            <a:ext cx="8246987"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pPr marL="12700">
              <a:lnSpc>
                <a:spcPct val="100000"/>
              </a:lnSpc>
              <a:spcBef>
                <a:spcPts val="100"/>
              </a:spcBef>
            </a:pPr>
            <a:r>
              <a:rPr lang="en-US" altLang="ja-JP" spc="229" dirty="0">
                <a:solidFill>
                  <a:srgbClr val="231F20"/>
                </a:solidFill>
                <a:cs typeface="SimSun"/>
              </a:rPr>
              <a:t>3. </a:t>
            </a:r>
            <a:r>
              <a:rPr lang="ja-JP" altLang="en-US" spc="229" dirty="0">
                <a:solidFill>
                  <a:srgbClr val="231F20"/>
                </a:solidFill>
                <a:cs typeface="SimSun"/>
              </a:rPr>
              <a:t>楽天</a:t>
            </a:r>
            <a:r>
              <a:rPr lang="en-US" altLang="ja-JP" spc="229" dirty="0">
                <a:solidFill>
                  <a:srgbClr val="231F20"/>
                </a:solidFill>
                <a:cs typeface="SimSun"/>
              </a:rPr>
              <a:t>/Amazon</a:t>
            </a:r>
            <a:r>
              <a:rPr lang="ja-JP" altLang="en-US" spc="229" dirty="0">
                <a:solidFill>
                  <a:srgbClr val="231F20"/>
                </a:solidFill>
                <a:cs typeface="SimSun"/>
              </a:rPr>
              <a:t>における検索連動型広告の比較</a:t>
            </a:r>
            <a:endParaRPr lang="en-US" altLang="ja-JP" spc="229" dirty="0">
              <a:solidFill>
                <a:srgbClr val="231F20"/>
              </a:solidFill>
              <a:cs typeface="SimSun"/>
            </a:endParaRPr>
          </a:p>
        </p:txBody>
      </p:sp>
      <p:grpSp>
        <p:nvGrpSpPr>
          <p:cNvPr id="8" name="object 5">
            <a:extLst>
              <a:ext uri="{FF2B5EF4-FFF2-40B4-BE49-F238E27FC236}">
                <a16:creationId xmlns:a16="http://schemas.microsoft.com/office/drawing/2014/main" id="{6822AB23-3CEF-3A73-F842-3B8FC35B8AE6}"/>
              </a:ext>
            </a:extLst>
          </p:cNvPr>
          <p:cNvGrpSpPr/>
          <p:nvPr/>
        </p:nvGrpSpPr>
        <p:grpSpPr>
          <a:xfrm>
            <a:off x="715289" y="3580027"/>
            <a:ext cx="662940" cy="401955"/>
            <a:chOff x="353339" y="3421834"/>
            <a:chExt cx="662940" cy="401955"/>
          </a:xfrm>
        </p:grpSpPr>
        <p:sp>
          <p:nvSpPr>
            <p:cNvPr id="9" name="object 6">
              <a:extLst>
                <a:ext uri="{FF2B5EF4-FFF2-40B4-BE49-F238E27FC236}">
                  <a16:creationId xmlns:a16="http://schemas.microsoft.com/office/drawing/2014/main" id="{CEB6F8CF-C86B-8F08-DDF2-8490D2013903}"/>
                </a:ext>
              </a:extLst>
            </p:cNvPr>
            <p:cNvSpPr/>
            <p:nvPr/>
          </p:nvSpPr>
          <p:spPr>
            <a:xfrm>
              <a:off x="353339" y="3447035"/>
              <a:ext cx="662940" cy="376555"/>
            </a:xfrm>
            <a:custGeom>
              <a:avLst/>
              <a:gdLst/>
              <a:ahLst/>
              <a:cxnLst/>
              <a:rect l="l" t="t" r="r" b="b"/>
              <a:pathLst>
                <a:path w="662940" h="376554">
                  <a:moveTo>
                    <a:pt x="662762" y="0"/>
                  </a:moveTo>
                  <a:lnTo>
                    <a:pt x="613241" y="42581"/>
                  </a:lnTo>
                  <a:lnTo>
                    <a:pt x="563397" y="83819"/>
                  </a:lnTo>
                  <a:lnTo>
                    <a:pt x="512479" y="123102"/>
                  </a:lnTo>
                  <a:lnTo>
                    <a:pt x="447120" y="169428"/>
                  </a:lnTo>
                  <a:lnTo>
                    <a:pt x="373347" y="217415"/>
                  </a:lnTo>
                  <a:lnTo>
                    <a:pt x="338404" y="233946"/>
                  </a:lnTo>
                  <a:lnTo>
                    <a:pt x="331228" y="233705"/>
                  </a:lnTo>
                  <a:lnTo>
                    <a:pt x="329361" y="232854"/>
                  </a:lnTo>
                  <a:lnTo>
                    <a:pt x="327240" y="231317"/>
                  </a:lnTo>
                  <a:lnTo>
                    <a:pt x="326415" y="223773"/>
                  </a:lnTo>
                  <a:lnTo>
                    <a:pt x="329706" y="208096"/>
                  </a:lnTo>
                  <a:lnTo>
                    <a:pt x="337727" y="177136"/>
                  </a:lnTo>
                  <a:lnTo>
                    <a:pt x="339739" y="168582"/>
                  </a:lnTo>
                  <a:lnTo>
                    <a:pt x="341505" y="159587"/>
                  </a:lnTo>
                  <a:lnTo>
                    <a:pt x="342861" y="150050"/>
                  </a:lnTo>
                  <a:lnTo>
                    <a:pt x="343512" y="139850"/>
                  </a:lnTo>
                  <a:lnTo>
                    <a:pt x="343065" y="128724"/>
                  </a:lnTo>
                  <a:lnTo>
                    <a:pt x="323186" y="89004"/>
                  </a:lnTo>
                  <a:lnTo>
                    <a:pt x="282962" y="74525"/>
                  </a:lnTo>
                  <a:lnTo>
                    <a:pt x="272424" y="74772"/>
                  </a:lnTo>
                  <a:lnTo>
                    <a:pt x="235151" y="83708"/>
                  </a:lnTo>
                  <a:lnTo>
                    <a:pt x="195071" y="104448"/>
                  </a:lnTo>
                  <a:lnTo>
                    <a:pt x="161216" y="129955"/>
                  </a:lnTo>
                  <a:lnTo>
                    <a:pt x="98762" y="190797"/>
                  </a:lnTo>
                  <a:lnTo>
                    <a:pt x="65980" y="233047"/>
                  </a:lnTo>
                  <a:lnTo>
                    <a:pt x="38167" y="278381"/>
                  </a:lnTo>
                  <a:lnTo>
                    <a:pt x="15961" y="326325"/>
                  </a:lnTo>
                  <a:lnTo>
                    <a:pt x="0" y="376402"/>
                  </a:lnTo>
                  <a:lnTo>
                    <a:pt x="24580" y="330610"/>
                  </a:lnTo>
                  <a:lnTo>
                    <a:pt x="53030" y="287712"/>
                  </a:lnTo>
                  <a:lnTo>
                    <a:pt x="85030" y="247898"/>
                  </a:lnTo>
                  <a:lnTo>
                    <a:pt x="120262" y="211358"/>
                  </a:lnTo>
                  <a:lnTo>
                    <a:pt x="158407" y="178282"/>
                  </a:lnTo>
                  <a:lnTo>
                    <a:pt x="196519" y="150645"/>
                  </a:lnTo>
                  <a:lnTo>
                    <a:pt x="235832" y="128606"/>
                  </a:lnTo>
                  <a:lnTo>
                    <a:pt x="279895" y="117982"/>
                  </a:lnTo>
                  <a:lnTo>
                    <a:pt x="292023" y="121018"/>
                  </a:lnTo>
                  <a:lnTo>
                    <a:pt x="293624" y="122732"/>
                  </a:lnTo>
                  <a:lnTo>
                    <a:pt x="297141" y="129451"/>
                  </a:lnTo>
                  <a:lnTo>
                    <a:pt x="297865" y="136118"/>
                  </a:lnTo>
                  <a:lnTo>
                    <a:pt x="295580" y="151149"/>
                  </a:lnTo>
                  <a:lnTo>
                    <a:pt x="292160" y="165335"/>
                  </a:lnTo>
                  <a:lnTo>
                    <a:pt x="285615" y="188742"/>
                  </a:lnTo>
                  <a:lnTo>
                    <a:pt x="283463" y="197262"/>
                  </a:lnTo>
                  <a:lnTo>
                    <a:pt x="280339" y="212534"/>
                  </a:lnTo>
                  <a:lnTo>
                    <a:pt x="279387" y="219303"/>
                  </a:lnTo>
                  <a:lnTo>
                    <a:pt x="279425" y="227075"/>
                  </a:lnTo>
                  <a:lnTo>
                    <a:pt x="294578" y="266093"/>
                  </a:lnTo>
                  <a:lnTo>
                    <a:pt x="333540" y="281495"/>
                  </a:lnTo>
                  <a:lnTo>
                    <a:pt x="345558" y="280436"/>
                  </a:lnTo>
                  <a:lnTo>
                    <a:pt x="383164" y="266476"/>
                  </a:lnTo>
                  <a:lnTo>
                    <a:pt x="432739" y="233832"/>
                  </a:lnTo>
                  <a:lnTo>
                    <a:pt x="472475" y="204216"/>
                  </a:lnTo>
                  <a:lnTo>
                    <a:pt x="525491" y="159381"/>
                  </a:lnTo>
                  <a:lnTo>
                    <a:pt x="563649" y="122776"/>
                  </a:lnTo>
                  <a:lnTo>
                    <a:pt x="599490" y="84031"/>
                  </a:lnTo>
                  <a:lnTo>
                    <a:pt x="632649" y="43115"/>
                  </a:lnTo>
                  <a:lnTo>
                    <a:pt x="662762" y="0"/>
                  </a:lnTo>
                  <a:close/>
                </a:path>
              </a:pathLst>
            </a:custGeom>
            <a:solidFill>
              <a:srgbClr val="5DB0D8"/>
            </a:solidFill>
          </p:spPr>
          <p:txBody>
            <a:bodyPr wrap="square" lIns="0" tIns="0" rIns="0" bIns="0" rtlCol="0"/>
            <a:lstStyle/>
            <a:p>
              <a:endParaRPr dirty="0"/>
            </a:p>
          </p:txBody>
        </p:sp>
        <p:pic>
          <p:nvPicPr>
            <p:cNvPr id="10" name="object 7">
              <a:extLst>
                <a:ext uri="{FF2B5EF4-FFF2-40B4-BE49-F238E27FC236}">
                  <a16:creationId xmlns:a16="http://schemas.microsoft.com/office/drawing/2014/main" id="{D9C81B67-F2E6-ADC3-234D-C332EB58FC7D}"/>
                </a:ext>
              </a:extLst>
            </p:cNvPr>
            <p:cNvPicPr/>
            <p:nvPr/>
          </p:nvPicPr>
          <p:blipFill>
            <a:blip r:embed="rId2" cstate="print"/>
            <a:stretch>
              <a:fillRect/>
            </a:stretch>
          </p:blipFill>
          <p:spPr>
            <a:xfrm>
              <a:off x="650961" y="3421834"/>
              <a:ext cx="75615" cy="75666"/>
            </a:xfrm>
            <a:prstGeom prst="rect">
              <a:avLst/>
            </a:prstGeom>
          </p:spPr>
        </p:pic>
      </p:grpSp>
    </p:spTree>
    <p:extLst>
      <p:ext uri="{BB962C8B-B14F-4D97-AF65-F5344CB8AC3E}">
        <p14:creationId xmlns:p14="http://schemas.microsoft.com/office/powerpoint/2010/main" val="206621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2FBD3-B38C-BA01-EA9C-16B8AE1113B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A9AB5FA-E984-B19E-CBC5-16E5DDAD987D}"/>
              </a:ext>
            </a:extLst>
          </p:cNvPr>
          <p:cNvSpPr>
            <a:spLocks noGrp="1"/>
          </p:cNvSpPr>
          <p:nvPr>
            <p:ph type="title"/>
          </p:nvPr>
        </p:nvSpPr>
        <p:spPr/>
        <p:txBody>
          <a:bodyPr/>
          <a:lstStyle/>
          <a:p>
            <a:r>
              <a:rPr kumimoji="1" lang="ja-JP" altLang="en-US" dirty="0"/>
              <a:t>楽天</a:t>
            </a:r>
            <a:r>
              <a:rPr kumimoji="1" lang="en-US" altLang="ja-JP" dirty="0"/>
              <a:t>RPP</a:t>
            </a:r>
            <a:r>
              <a:rPr kumimoji="1" lang="ja-JP" altLang="en-US" dirty="0"/>
              <a:t>広告と</a:t>
            </a:r>
            <a:r>
              <a:rPr kumimoji="1" lang="en-US" altLang="ja-JP" dirty="0"/>
              <a:t>Amazon</a:t>
            </a:r>
            <a:r>
              <a:rPr kumimoji="1" lang="ja-JP" altLang="en-US" dirty="0"/>
              <a:t>スポンサープロダクト広告の概要</a:t>
            </a:r>
          </a:p>
        </p:txBody>
      </p:sp>
      <p:sp>
        <p:nvSpPr>
          <p:cNvPr id="3" name="スライド番号プレースホルダー 2">
            <a:extLst>
              <a:ext uri="{FF2B5EF4-FFF2-40B4-BE49-F238E27FC236}">
                <a16:creationId xmlns:a16="http://schemas.microsoft.com/office/drawing/2014/main" id="{04C709E9-017F-7ECF-1A79-D4F6F75278C3}"/>
              </a:ext>
            </a:extLst>
          </p:cNvPr>
          <p:cNvSpPr>
            <a:spLocks noGrp="1"/>
          </p:cNvSpPr>
          <p:nvPr>
            <p:ph type="sldNum" sz="quarter" idx="12"/>
          </p:nvPr>
        </p:nvSpPr>
        <p:spPr/>
        <p:txBody>
          <a:bodyPr/>
          <a:lstStyle/>
          <a:p>
            <a:fld id="{2F6B20DE-9286-47A2-A353-AC762BD47F08}" type="slidenum">
              <a:rPr kumimoji="1" lang="ja-JP" altLang="en-US" smtClean="0"/>
              <a:t>9</a:t>
            </a:fld>
            <a:endParaRPr kumimoji="1" lang="ja-JP" altLang="en-US" dirty="0"/>
          </a:p>
        </p:txBody>
      </p:sp>
      <p:sp>
        <p:nvSpPr>
          <p:cNvPr id="4" name="テキスト プレースホルダー 3">
            <a:extLst>
              <a:ext uri="{FF2B5EF4-FFF2-40B4-BE49-F238E27FC236}">
                <a16:creationId xmlns:a16="http://schemas.microsoft.com/office/drawing/2014/main" id="{7691FFA5-4944-1C02-187A-EDE3C3061E96}"/>
              </a:ext>
            </a:extLst>
          </p:cNvPr>
          <p:cNvSpPr>
            <a:spLocks noGrp="1"/>
          </p:cNvSpPr>
          <p:nvPr>
            <p:ph type="body" sz="quarter" idx="10"/>
          </p:nvPr>
        </p:nvSpPr>
        <p:spPr>
          <a:xfrm>
            <a:off x="188871" y="757380"/>
            <a:ext cx="11806084" cy="927579"/>
          </a:xfrm>
        </p:spPr>
        <p:txBody>
          <a:bodyPr>
            <a:normAutofit/>
          </a:bodyPr>
          <a:lstStyle/>
          <a:p>
            <a:r>
              <a:rPr lang="ja-JP" altLang="en-US" dirty="0"/>
              <a:t>楽天の</a:t>
            </a:r>
            <a:r>
              <a:rPr lang="en-US" altLang="ja-JP" dirty="0"/>
              <a:t>RPP</a:t>
            </a:r>
            <a:r>
              <a:rPr lang="ja-JP" altLang="en-US" dirty="0"/>
              <a:t>広告と</a:t>
            </a:r>
            <a:r>
              <a:rPr lang="en-US" altLang="ja-JP" dirty="0"/>
              <a:t>Amazon</a:t>
            </a:r>
            <a:r>
              <a:rPr lang="ja-JP" altLang="en-US" dirty="0"/>
              <a:t>のスポンサープロダクト広告の主な特徴は以下の通りです。</a:t>
            </a:r>
          </a:p>
        </p:txBody>
      </p:sp>
      <p:graphicFrame>
        <p:nvGraphicFramePr>
          <p:cNvPr id="9" name="Table 26">
            <a:extLst>
              <a:ext uri="{FF2B5EF4-FFF2-40B4-BE49-F238E27FC236}">
                <a16:creationId xmlns:a16="http://schemas.microsoft.com/office/drawing/2014/main" id="{9D79BDBF-DDED-E370-516F-75B96DDD6800}"/>
              </a:ext>
            </a:extLst>
          </p:cNvPr>
          <p:cNvGraphicFramePr>
            <a:graphicFrameLocks noGrp="1"/>
          </p:cNvGraphicFramePr>
          <p:nvPr>
            <p:extLst>
              <p:ext uri="{D42A27DB-BD31-4B8C-83A1-F6EECF244321}">
                <p14:modId xmlns:p14="http://schemas.microsoft.com/office/powerpoint/2010/main" val="2406991091"/>
              </p:ext>
            </p:extLst>
          </p:nvPr>
        </p:nvGraphicFramePr>
        <p:xfrm>
          <a:off x="717672" y="1476781"/>
          <a:ext cx="10748481" cy="4915867"/>
        </p:xfrm>
        <a:graphic>
          <a:graphicData uri="http://schemas.openxmlformats.org/drawingml/2006/table">
            <a:tbl>
              <a:tblPr/>
              <a:tblGrid>
                <a:gridCol w="2107916">
                  <a:extLst>
                    <a:ext uri="{9D8B030D-6E8A-4147-A177-3AD203B41FA5}">
                      <a16:colId xmlns:a16="http://schemas.microsoft.com/office/drawing/2014/main" val="20000"/>
                    </a:ext>
                  </a:extLst>
                </a:gridCol>
                <a:gridCol w="4448710">
                  <a:extLst>
                    <a:ext uri="{9D8B030D-6E8A-4147-A177-3AD203B41FA5}">
                      <a16:colId xmlns:a16="http://schemas.microsoft.com/office/drawing/2014/main" val="20001"/>
                    </a:ext>
                  </a:extLst>
                </a:gridCol>
                <a:gridCol w="4191855">
                  <a:extLst>
                    <a:ext uri="{9D8B030D-6E8A-4147-A177-3AD203B41FA5}">
                      <a16:colId xmlns:a16="http://schemas.microsoft.com/office/drawing/2014/main" val="20002"/>
                    </a:ext>
                  </a:extLst>
                </a:gridCol>
              </a:tblGrid>
              <a:tr h="382131">
                <a:tc>
                  <a:txBody>
                    <a:bodyPr/>
                    <a:lstStyle/>
                    <a:p>
                      <a:pPr algn="ctr">
                        <a:lnSpc>
                          <a:spcPts val="2940"/>
                        </a:lnSpc>
                        <a:defRPr/>
                      </a:pPr>
                      <a:r>
                        <a:rPr lang="ja-JP" altLang="en-US" sz="1400" b="1" dirty="0">
                          <a:solidFill>
                            <a:srgbClr val="292B2B"/>
                          </a:solidFill>
                          <a:latin typeface="Meiryo UI" panose="020B0604030504040204" pitchFamily="50" charset="-128"/>
                          <a:ea typeface="Meiryo UI" panose="020B0604030504040204" pitchFamily="50" charset="-128"/>
                          <a:sym typeface="Source Han Sans JP Bold"/>
                        </a:rPr>
                        <a:t>項目</a:t>
                      </a:r>
                      <a:endParaRPr lang="en-US" sz="1400" dirty="0">
                        <a:latin typeface="Meiryo UI" panose="020B0604030504040204" pitchFamily="50" charset="-128"/>
                        <a:ea typeface="Meiryo UI" panose="020B0604030504040204" pitchFamily="50" charset="-128"/>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tc>
                  <a:txBody>
                    <a:bodyPr/>
                    <a:lstStyle/>
                    <a:p>
                      <a:pPr algn="ctr">
                        <a:lnSpc>
                          <a:spcPts val="2940"/>
                        </a:lnSpc>
                        <a:defRPr/>
                      </a:pPr>
                      <a:r>
                        <a:rPr lang="ja-JP" altLang="en-US" sz="1400" b="1" dirty="0">
                          <a:solidFill>
                            <a:srgbClr val="292B2B"/>
                          </a:solidFill>
                          <a:latin typeface="Meiryo UI" panose="020B0604030504040204" pitchFamily="50" charset="-128"/>
                          <a:ea typeface="Meiryo UI" panose="020B0604030504040204" pitchFamily="50" charset="-128"/>
                          <a:sym typeface="Source Han Sans JP Bold"/>
                        </a:rPr>
                        <a:t>楽天 </a:t>
                      </a:r>
                      <a:r>
                        <a:rPr lang="en-US" altLang="ja-JP" sz="1400" b="1" dirty="0">
                          <a:solidFill>
                            <a:srgbClr val="292B2B"/>
                          </a:solidFill>
                          <a:latin typeface="Meiryo UI" panose="020B0604030504040204" pitchFamily="50" charset="-128"/>
                          <a:ea typeface="Meiryo UI" panose="020B0604030504040204" pitchFamily="50" charset="-128"/>
                          <a:sym typeface="Source Han Sans JP Bold"/>
                        </a:rPr>
                        <a:t>RPP</a:t>
                      </a:r>
                      <a:r>
                        <a:rPr lang="ja-JP" altLang="en-US" sz="1400" b="1" dirty="0">
                          <a:solidFill>
                            <a:srgbClr val="292B2B"/>
                          </a:solidFill>
                          <a:latin typeface="Meiryo UI" panose="020B0604030504040204" pitchFamily="50" charset="-128"/>
                          <a:ea typeface="Meiryo UI" panose="020B0604030504040204" pitchFamily="50" charset="-128"/>
                          <a:sym typeface="Source Han Sans JP Bold"/>
                        </a:rPr>
                        <a:t>広告</a:t>
                      </a:r>
                      <a:endParaRPr lang="en-US" sz="1400" dirty="0">
                        <a:latin typeface="Meiryo UI" panose="020B0604030504040204" pitchFamily="50" charset="-128"/>
                        <a:ea typeface="Meiryo UI" panose="020B0604030504040204" pitchFamily="50" charset="-128"/>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ts val="2940"/>
                        </a:lnSpc>
                        <a:spcBef>
                          <a:spcPts val="0"/>
                        </a:spcBef>
                        <a:spcAft>
                          <a:spcPts val="0"/>
                        </a:spcAft>
                        <a:buClrTx/>
                        <a:buSzTx/>
                        <a:buFontTx/>
                        <a:buNone/>
                        <a:tabLst/>
                        <a:defRPr/>
                      </a:pPr>
                      <a:r>
                        <a:rPr lang="en-US" altLang="ja-JP" sz="1400" b="1" dirty="0">
                          <a:solidFill>
                            <a:srgbClr val="292B2B"/>
                          </a:solidFill>
                          <a:latin typeface="Meiryo UI" panose="020B0604030504040204" pitchFamily="50" charset="-128"/>
                          <a:ea typeface="Meiryo UI" panose="020B0604030504040204" pitchFamily="50" charset="-128"/>
                          <a:sym typeface="Source Han Sans JP Bold"/>
                        </a:rPr>
                        <a:t>Amazon</a:t>
                      </a:r>
                      <a:r>
                        <a:rPr lang="ja-JP" altLang="en-US" sz="1400" b="1" dirty="0">
                          <a:solidFill>
                            <a:srgbClr val="292B2B"/>
                          </a:solidFill>
                          <a:latin typeface="Meiryo UI" panose="020B0604030504040204" pitchFamily="50" charset="-128"/>
                          <a:ea typeface="Meiryo UI" panose="020B0604030504040204" pitchFamily="50" charset="-128"/>
                          <a:sym typeface="Source Han Sans JP Bold"/>
                        </a:rPr>
                        <a:t> スポンサープロダクト広告</a:t>
                      </a:r>
                      <a:endParaRPr lang="en-US" altLang="ja-JP" sz="1400" dirty="0">
                        <a:latin typeface="Meiryo UI" panose="020B0604030504040204" pitchFamily="50" charset="-128"/>
                        <a:ea typeface="Meiryo UI" panose="020B0604030504040204" pitchFamily="50" charset="-128"/>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606861">
                <a:tc>
                  <a:txBody>
                    <a:bodyPr/>
                    <a:lstStyle/>
                    <a:p>
                      <a:pPr algn="l">
                        <a:lnSpc>
                          <a:spcPts val="2940"/>
                        </a:lnSpc>
                        <a:defRPr/>
                      </a:pPr>
                      <a:r>
                        <a:rPr lang="ja-JP" altLang="en-US" sz="1400" dirty="0">
                          <a:solidFill>
                            <a:srgbClr val="292B2B"/>
                          </a:solidFill>
                          <a:latin typeface="Meiryo UI" panose="020B0604030504040204" pitchFamily="50" charset="-128"/>
                          <a:ea typeface="Meiryo UI" panose="020B0604030504040204" pitchFamily="50" charset="-128"/>
                          <a:sym typeface="Source Han Sans JP"/>
                        </a:rPr>
                        <a:t>掲載面</a:t>
                      </a:r>
                      <a:endParaRPr lang="en-US" sz="1400" dirty="0">
                        <a:latin typeface="Meiryo UI" panose="020B0604030504040204" pitchFamily="50" charset="-128"/>
                        <a:ea typeface="Meiryo UI" panose="020B0604030504040204" pitchFamily="50" charset="-128"/>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ja-JP" altLang="en-US" sz="1400" dirty="0">
                          <a:latin typeface="Meiryo UI" panose="020B0604030504040204" pitchFamily="50" charset="-128"/>
                          <a:ea typeface="Meiryo UI" panose="020B0604030504040204" pitchFamily="50" charset="-128"/>
                        </a:rPr>
                        <a:t>楽天市場内の検索結果</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カテゴリページ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楽天市場</a:t>
                      </a:r>
                      <a:r>
                        <a:rPr lang="en-US" altLang="ja-JP" sz="1400" dirty="0">
                          <a:latin typeface="Meiryo UI" panose="020B0604030504040204" pitchFamily="50" charset="-128"/>
                          <a:ea typeface="Meiryo UI" panose="020B0604030504040204" pitchFamily="50" charset="-128"/>
                        </a:rPr>
                        <a:t>TOP</a:t>
                      </a:r>
                      <a:r>
                        <a:rPr lang="ja-JP" altLang="en-US" sz="1400" dirty="0">
                          <a:latin typeface="Meiryo UI" panose="020B0604030504040204" pitchFamily="50" charset="-128"/>
                          <a:ea typeface="Meiryo UI" panose="020B0604030504040204" pitchFamily="50" charset="-128"/>
                        </a:rPr>
                        <a:t>ページ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楽天市場イベントページ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楽天市場外部ページ</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l">
                        <a:lnSpc>
                          <a:spcPct val="100000"/>
                        </a:lnSpc>
                        <a:defRPr/>
                      </a:pPr>
                      <a:r>
                        <a:rPr lang="en-US" altLang="ja-JP" sz="1400" dirty="0">
                          <a:latin typeface="Meiryo UI" panose="020B0604030504040204" pitchFamily="50" charset="-128"/>
                          <a:ea typeface="Meiryo UI" panose="020B0604030504040204" pitchFamily="50" charset="-128"/>
                        </a:rPr>
                        <a:t>Amazon</a:t>
                      </a:r>
                      <a:r>
                        <a:rPr lang="ja-JP" altLang="en-US" sz="1400" dirty="0">
                          <a:latin typeface="Meiryo UI" panose="020B0604030504040204" pitchFamily="50" charset="-128"/>
                          <a:ea typeface="Meiryo UI" panose="020B0604030504040204" pitchFamily="50" charset="-128"/>
                        </a:rPr>
                        <a:t>検索結果上部</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商品詳細ページ</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3102848093"/>
                  </a:ext>
                </a:extLst>
              </a:tr>
              <a:tr h="307783">
                <a:tc>
                  <a:txBody>
                    <a:bodyPr/>
                    <a:lstStyle/>
                    <a:p>
                      <a:pPr algn="l">
                        <a:lnSpc>
                          <a:spcPts val="2940"/>
                        </a:lnSpc>
                        <a:defRPr/>
                      </a:pPr>
                      <a:r>
                        <a:rPr lang="ja-JP" altLang="en-US" sz="1400" dirty="0">
                          <a:latin typeface="Meiryo UI" panose="020B0604030504040204" pitchFamily="50" charset="-128"/>
                          <a:ea typeface="Meiryo UI" panose="020B0604030504040204" pitchFamily="50" charset="-128"/>
                        </a:rPr>
                        <a:t>課金方式</a:t>
                      </a:r>
                      <a:endParaRPr lang="en-US" sz="1400" dirty="0">
                        <a:latin typeface="Meiryo UI" panose="020B0604030504040204" pitchFamily="50" charset="-128"/>
                        <a:ea typeface="Meiryo UI" panose="020B0604030504040204" pitchFamily="50" charset="-128"/>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クリック課金型</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(CPC)</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クリック課金型</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(CPC)</a:t>
                      </a: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2760">
                <a:tc>
                  <a:txBody>
                    <a:bodyPr/>
                    <a:lstStyle/>
                    <a:p>
                      <a:pPr algn="l">
                        <a:lnSpc>
                          <a:spcPts val="2940"/>
                        </a:lnSpc>
                        <a:defRPr/>
                      </a:pPr>
                      <a:r>
                        <a:rPr lang="ja-JP" altLang="en-US" sz="1400" dirty="0">
                          <a:latin typeface="Meiryo UI" panose="020B0604030504040204" pitchFamily="50" charset="-128"/>
                          <a:ea typeface="Meiryo UI" panose="020B0604030504040204" pitchFamily="50" charset="-128"/>
                        </a:rPr>
                        <a:t>配信対象商品</a:t>
                      </a:r>
                      <a:endParaRPr lang="en-US" sz="1400" dirty="0">
                        <a:latin typeface="Meiryo UI" panose="020B0604030504040204" pitchFamily="50" charset="-128"/>
                        <a:ea typeface="Meiryo UI" panose="020B0604030504040204" pitchFamily="50" charset="-128"/>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RMS</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に登録されている全商品が配信対象</a:t>
                      </a:r>
                      <a:b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b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最大</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50,000</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件まで除外商品登録が可能</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広告掲載したい</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ASIN</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を選択し配信が可能</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2117752315"/>
                  </a:ext>
                </a:extLst>
              </a:tr>
              <a:tr h="521389">
                <a:tc>
                  <a:txBody>
                    <a:bodyPr/>
                    <a:lstStyle/>
                    <a:p>
                      <a:pPr algn="l">
                        <a:lnSpc>
                          <a:spcPts val="2940"/>
                        </a:lnSpc>
                        <a:defRPr/>
                      </a:pPr>
                      <a:r>
                        <a:rPr lang="ja-JP" altLang="en-US" sz="1400" dirty="0">
                          <a:latin typeface="Meiryo UI" panose="020B0604030504040204" pitchFamily="50" charset="-128"/>
                          <a:ea typeface="Meiryo UI" panose="020B0604030504040204" pitchFamily="50" charset="-128"/>
                        </a:rPr>
                        <a:t>予算設定</a:t>
                      </a:r>
                      <a:endParaRPr lang="en-US" sz="1400" dirty="0">
                        <a:latin typeface="Meiryo UI" panose="020B0604030504040204" pitchFamily="50" charset="-128"/>
                        <a:ea typeface="Meiryo UI" panose="020B0604030504040204" pitchFamily="50" charset="-128"/>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月額の継続月予算を設定</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p>
                      <a:pPr algn="l">
                        <a:lnSpc>
                          <a:spcPct val="100000"/>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日予算は設定不可</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l">
                        <a:lnSpc>
                          <a:spcPct val="100000"/>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日の日予算を設定</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p>
                      <a:pPr algn="l">
                        <a:lnSpc>
                          <a:spcPct val="100000"/>
                        </a:lnSpc>
                        <a:defRPr/>
                      </a:pP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6084">
                <a:tc>
                  <a:txBody>
                    <a:bodyPr/>
                    <a:lstStyle/>
                    <a:p>
                      <a:pPr algn="l">
                        <a:lnSpc>
                          <a:spcPts val="2940"/>
                        </a:lnSpc>
                        <a:defRPr/>
                      </a:pPr>
                      <a:r>
                        <a:rPr lang="ja-JP" altLang="en-US" sz="1400" dirty="0">
                          <a:latin typeface="Meiryo UI" panose="020B0604030504040204" pitchFamily="50" charset="-128"/>
                          <a:ea typeface="Meiryo UI" panose="020B0604030504040204" pitchFamily="50" charset="-128"/>
                        </a:rPr>
                        <a:t>最低出稿金額</a:t>
                      </a:r>
                      <a:endParaRPr lang="en-US" sz="1400" dirty="0">
                        <a:latin typeface="Meiryo UI" panose="020B0604030504040204" pitchFamily="50" charset="-128"/>
                        <a:ea typeface="Meiryo UI" panose="020B0604030504040204" pitchFamily="50" charset="-128"/>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キャンペーンあたり</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5,000</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円～</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l">
                        <a:lnSpc>
                          <a:spcPct val="100000"/>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キャンペーンあたり</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100</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円～</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0" marR="0" marT="0" marB="0"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1601323153"/>
                  </a:ext>
                </a:extLst>
              </a:tr>
              <a:tr h="461557">
                <a:tc>
                  <a:txBody>
                    <a:bodyPr/>
                    <a:lstStyle/>
                    <a:p>
                      <a:pPr algn="l">
                        <a:lnSpc>
                          <a:spcPts val="3079"/>
                        </a:lnSpc>
                        <a:defRPr/>
                      </a:pPr>
                      <a:r>
                        <a:rPr lang="ja-JP" altLang="en-US" sz="1400" dirty="0">
                          <a:latin typeface="Meiryo UI" panose="020B0604030504040204" pitchFamily="50" charset="-128"/>
                          <a:ea typeface="Meiryo UI" panose="020B0604030504040204" pitchFamily="50" charset="-128"/>
                        </a:rPr>
                        <a:t>設定可能なキャンペーン数</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アカウントにつき</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キャンペーンを設定</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l">
                        <a:lnSpc>
                          <a:spcPct val="100000"/>
                        </a:lnSpc>
                        <a:defRPr/>
                      </a:pP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アカウントにつき最大</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10,000</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件まで設定可能</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2003990670"/>
                  </a:ext>
                </a:extLst>
              </a:tr>
              <a:tr h="481216">
                <a:tc>
                  <a:txBody>
                    <a:bodyPr/>
                    <a:lstStyle/>
                    <a:p>
                      <a:pPr algn="l">
                        <a:lnSpc>
                          <a:spcPts val="3079"/>
                        </a:lnSpc>
                        <a:defRPr/>
                      </a:pPr>
                      <a:r>
                        <a:rPr lang="ja-JP" altLang="en-US" sz="1400" dirty="0">
                          <a:latin typeface="Meiryo UI" panose="020B0604030504040204" pitchFamily="50" charset="-128"/>
                          <a:ea typeface="Meiryo UI" panose="020B0604030504040204" pitchFamily="50" charset="-128"/>
                        </a:rPr>
                        <a:t>ターゲティング方法</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キーワード入札型。商品単位でキーワード設定可。キーワード未設定でも商品名や説明文が自動的にキーワードとして機能。</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l">
                        <a:lnSpc>
                          <a:spcPct val="100000"/>
                        </a:lnSpc>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キーワード／商品ターゲティング。自動（</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Amazon</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が関連キーワードを自動拡張）と手動の両方に対応。</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2816279309"/>
                  </a:ext>
                </a:extLst>
              </a:tr>
              <a:tr h="682267">
                <a:tc>
                  <a:txBody>
                    <a:bodyPr/>
                    <a:lstStyle/>
                    <a:p>
                      <a:pPr algn="l">
                        <a:lnSpc>
                          <a:spcPts val="3079"/>
                        </a:lnSpc>
                        <a:defRPr/>
                      </a:pPr>
                      <a:r>
                        <a:rPr lang="ja-JP" altLang="en-US" sz="1400" dirty="0">
                          <a:latin typeface="Meiryo UI" panose="020B0604030504040204" pitchFamily="50" charset="-128"/>
                          <a:ea typeface="Meiryo UI" panose="020B0604030504040204" pitchFamily="50" charset="-128"/>
                        </a:rPr>
                        <a:t>キーワードのマッチタイプ</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マッチタイプは選択できず基本的に完全一致のみ。</a:t>
                      </a:r>
                      <a:b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b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語順が逆のワードや関連性の高いワードは同一語句として判定されるケースもあり。</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l">
                        <a:lnSpc>
                          <a:spcPct val="100000"/>
                        </a:lnSpc>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完全一致</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フレーズ一致</a:t>
                      </a:r>
                      <a:r>
                        <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rPr>
                        <a:t>/</a:t>
                      </a: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部分一致から選択可能。</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3620601934"/>
                  </a:ext>
                </a:extLst>
              </a:tr>
              <a:tr h="637278">
                <a:tc>
                  <a:txBody>
                    <a:bodyPr/>
                    <a:lstStyle/>
                    <a:p>
                      <a:pPr algn="l">
                        <a:lnSpc>
                          <a:spcPts val="3079"/>
                        </a:lnSpc>
                        <a:defRPr/>
                      </a:pPr>
                      <a:r>
                        <a:rPr lang="ja-JP" altLang="en-US" sz="1400" dirty="0">
                          <a:latin typeface="Meiryo UI" panose="020B0604030504040204" pitchFamily="50" charset="-128"/>
                          <a:ea typeface="Meiryo UI" panose="020B0604030504040204" pitchFamily="50" charset="-128"/>
                        </a:rPr>
                        <a:t>除外キーワード設定</a:t>
                      </a:r>
                      <a:endParaRPr lang="en-US" sz="1400" dirty="0">
                        <a:latin typeface="Meiryo UI" panose="020B0604030504040204" pitchFamily="50" charset="-128"/>
                        <a:ea typeface="Meiryo UI" panose="020B0604030504040204" pitchFamily="50" charset="-128"/>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chemeClr val="bg1">
                        <a:lumMod val="95000"/>
                      </a:schemeClr>
                    </a:solidFill>
                  </a:tcPr>
                </a:tc>
                <a:tc>
                  <a:txBody>
                    <a:bodyPr/>
                    <a:lstStyle/>
                    <a:p>
                      <a:pPr algn="l">
                        <a:lnSpc>
                          <a:spcPct val="100000"/>
                        </a:lnSpc>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設定不可</a:t>
                      </a:r>
                      <a:endParaRPr lang="en-US" altLang="ja-JP"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tc>
                  <a:txBody>
                    <a:bodyPr/>
                    <a:lstStyle/>
                    <a:p>
                      <a:pPr algn="l">
                        <a:lnSpc>
                          <a:spcPct val="100000"/>
                        </a:lnSpc>
                        <a:defRPr/>
                      </a:pPr>
                      <a:r>
                        <a:rPr lang="ja-JP" altLang="en-US" sz="1400" dirty="0">
                          <a:solidFill>
                            <a:srgbClr val="292B2B"/>
                          </a:solidFill>
                          <a:latin typeface="Meiryo UI" panose="020B0604030504040204" pitchFamily="50" charset="-128"/>
                          <a:ea typeface="Meiryo UI" panose="020B0604030504040204" pitchFamily="50" charset="-128"/>
                          <a:cs typeface="Source Han Sans JP"/>
                          <a:sym typeface="Source Han Sans JP"/>
                        </a:rPr>
                        <a:t>設定可能</a:t>
                      </a:r>
                      <a:endParaRPr lang="en-US" sz="1400" dirty="0">
                        <a:solidFill>
                          <a:srgbClr val="292B2B"/>
                        </a:solidFill>
                        <a:latin typeface="Meiryo UI" panose="020B0604030504040204" pitchFamily="50" charset="-128"/>
                        <a:ea typeface="Meiryo UI" panose="020B0604030504040204" pitchFamily="50" charset="-128"/>
                        <a:cs typeface="Source Han Sans JP"/>
                        <a:sym typeface="Source Han Sans JP"/>
                      </a:endParaRPr>
                    </a:p>
                  </a:txBody>
                  <a:tcPr marL="31379" marR="31379" marT="31379" marB="31379" anchor="ctr">
                    <a:lnL w="28575" cap="flat" cmpd="sng" algn="ctr">
                      <a:solidFill>
                        <a:srgbClr val="FAFAFA"/>
                      </a:solidFill>
                      <a:prstDash val="solid"/>
                      <a:round/>
                      <a:headEnd type="none" w="med" len="med"/>
                      <a:tailEnd type="none" w="med" len="med"/>
                    </a:lnL>
                    <a:lnR w="28575" cap="flat" cmpd="sng" algn="ctr">
                      <a:solidFill>
                        <a:srgbClr val="FAFAFA"/>
                      </a:solidFill>
                      <a:prstDash val="solid"/>
                      <a:round/>
                      <a:headEnd type="none" w="med" len="med"/>
                      <a:tailEnd type="none" w="med" len="med"/>
                    </a:lnR>
                    <a:lnT w="28575" cap="flat" cmpd="sng" algn="ctr">
                      <a:solidFill>
                        <a:srgbClr val="FAFAFA"/>
                      </a:solidFill>
                      <a:prstDash val="solid"/>
                      <a:round/>
                      <a:headEnd type="none" w="med" len="med"/>
                      <a:tailEnd type="none" w="med" len="med"/>
                    </a:lnT>
                    <a:lnB w="28575" cap="flat" cmpd="sng" algn="ctr">
                      <a:solidFill>
                        <a:srgbClr val="FAFAFA"/>
                      </a:solidFill>
                      <a:prstDash val="solid"/>
                      <a:round/>
                      <a:headEnd type="none" w="med" len="med"/>
                      <a:tailEnd type="none" w="med" len="med"/>
                    </a:lnB>
                    <a:solidFill>
                      <a:srgbClr val="FFFFFF"/>
                    </a:solidFill>
                  </a:tcPr>
                </a:tc>
                <a:extLst>
                  <a:ext uri="{0D108BD9-81ED-4DB2-BD59-A6C34878D82A}">
                    <a16:rowId xmlns:a16="http://schemas.microsoft.com/office/drawing/2014/main" val="840612623"/>
                  </a:ext>
                </a:extLst>
              </a:tr>
            </a:tbl>
          </a:graphicData>
        </a:graphic>
      </p:graphicFrame>
    </p:spTree>
    <p:extLst>
      <p:ext uri="{BB962C8B-B14F-4D97-AF65-F5344CB8AC3E}">
        <p14:creationId xmlns:p14="http://schemas.microsoft.com/office/powerpoint/2010/main" val="131021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aTJ216mikPtm5W.bagUew"/>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spPr>
      <a:bodyPr rtlCol="0" anchor="ctr"/>
      <a:lstStyle>
        <a:defPPr algn="ctr">
          <a:defRPr kumimoji="1" sz="1600" dirty="0" smtClean="0">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12173</TotalTime>
  <Words>1517</Words>
  <Application>Microsoft Office PowerPoint</Application>
  <PresentationFormat>ワイド画面</PresentationFormat>
  <Paragraphs>184</Paragraphs>
  <Slides>15</Slides>
  <Notes>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4" baseType="lpstr">
      <vt:lpstr>Malgun Gothic Semilight</vt:lpstr>
      <vt:lpstr>Meiryo UI</vt:lpstr>
      <vt:lpstr>SimSun</vt:lpstr>
      <vt:lpstr>游ゴシック</vt:lpstr>
      <vt:lpstr>Arial</vt:lpstr>
      <vt:lpstr>Calibri</vt:lpstr>
      <vt:lpstr>Calibri Light</vt:lpstr>
      <vt:lpstr>Office テーマ</vt:lpstr>
      <vt:lpstr>think-cell スライド</vt:lpstr>
      <vt:lpstr>楽天とAmazonにおける検索連動型広告 効果比較検証</vt:lpstr>
      <vt:lpstr>アジェンダ</vt:lpstr>
      <vt:lpstr>アジェンダ</vt:lpstr>
      <vt:lpstr>はじめに</vt:lpstr>
      <vt:lpstr>アジェンダ</vt:lpstr>
      <vt:lpstr>EC業界全体の市場規模（物販系BtoC）</vt:lpstr>
      <vt:lpstr>物販系ECプラットフォーム広告費について</vt:lpstr>
      <vt:lpstr>アジェンダ</vt:lpstr>
      <vt:lpstr>楽天RPP広告とAmazonスポンサープロダクト広告の概要</vt:lpstr>
      <vt:lpstr>RPP広告とスポンサープロダクト広告の効果比較検証</vt:lpstr>
      <vt:lpstr>商品単位の広告指標比較</vt:lpstr>
      <vt:lpstr>キーワード単位の広告指標比較</vt:lpstr>
      <vt:lpstr>アジェンダ</vt:lpstr>
      <vt:lpstr>検証結果サマリー</vt:lpstr>
      <vt:lpstr>お問い合わせ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Mizuki Ito</dc:creator>
  <cp:lastModifiedBy>池谷 楓</cp:lastModifiedBy>
  <cp:revision>228</cp:revision>
  <dcterms:created xsi:type="dcterms:W3CDTF">2024-10-23T09:02:20Z</dcterms:created>
  <dcterms:modified xsi:type="dcterms:W3CDTF">2025-10-27T04:33:27Z</dcterms:modified>
</cp:coreProperties>
</file>